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87" r:id="rId2"/>
    <p:sldId id="358" r:id="rId3"/>
    <p:sldId id="1184" r:id="rId4"/>
    <p:sldId id="1170" r:id="rId5"/>
    <p:sldId id="1183" r:id="rId6"/>
    <p:sldId id="1197" r:id="rId7"/>
    <p:sldId id="1187" r:id="rId8"/>
    <p:sldId id="1186" r:id="rId9"/>
    <p:sldId id="1185" r:id="rId10"/>
    <p:sldId id="1198" r:id="rId11"/>
    <p:sldId id="1190" r:id="rId12"/>
    <p:sldId id="1188" r:id="rId13"/>
    <p:sldId id="1194" r:id="rId14"/>
    <p:sldId id="1189" r:id="rId15"/>
    <p:sldId id="1182" r:id="rId16"/>
    <p:sldId id="1172" r:id="rId17"/>
    <p:sldId id="1200" r:id="rId18"/>
    <p:sldId id="1199" r:id="rId19"/>
    <p:sldId id="1192" r:id="rId20"/>
    <p:sldId id="1191" r:id="rId21"/>
    <p:sldId id="1196" r:id="rId22"/>
    <p:sldId id="1201" r:id="rId23"/>
    <p:sldId id="1193" r:id="rId24"/>
    <p:sldId id="1140" r:id="rId25"/>
    <p:sldId id="1202" r:id="rId26"/>
    <p:sldId id="1203" r:id="rId27"/>
    <p:sldId id="1204" r:id="rId28"/>
    <p:sldId id="1205" r:id="rId29"/>
    <p:sldId id="1206" r:id="rId30"/>
    <p:sldId id="1207" r:id="rId31"/>
    <p:sldId id="1208" r:id="rId32"/>
    <p:sldId id="381" r:id="rId33"/>
    <p:sldId id="382" r:id="rId34"/>
    <p:sldId id="379" r:id="rId35"/>
    <p:sldId id="1181" r:id="rId36"/>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84"/>
            <p14:sldId id="1170"/>
            <p14:sldId id="1183"/>
            <p14:sldId id="1197"/>
            <p14:sldId id="1187"/>
            <p14:sldId id="1186"/>
            <p14:sldId id="1185"/>
            <p14:sldId id="1198"/>
            <p14:sldId id="1190"/>
            <p14:sldId id="1188"/>
            <p14:sldId id="1194"/>
            <p14:sldId id="1189"/>
            <p14:sldId id="1182"/>
            <p14:sldId id="1172"/>
            <p14:sldId id="1200"/>
            <p14:sldId id="1199"/>
            <p14:sldId id="1192"/>
            <p14:sldId id="1191"/>
            <p14:sldId id="1196"/>
            <p14:sldId id="1201"/>
            <p14:sldId id="1193"/>
            <p14:sldId id="1140"/>
            <p14:sldId id="1202"/>
            <p14:sldId id="1203"/>
            <p14:sldId id="1204"/>
            <p14:sldId id="1205"/>
            <p14:sldId id="1206"/>
            <p14:sldId id="1207"/>
            <p14:sldId id="1208"/>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FFFF"/>
    <a:srgbClr val="20D3FF"/>
    <a:srgbClr val="7F007D"/>
    <a:srgbClr val="F3622C"/>
    <a:srgbClr val="00EDB5"/>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9" autoAdjust="0"/>
    <p:restoredTop sz="78881" autoAdjust="0"/>
  </p:normalViewPr>
  <p:slideViewPr>
    <p:cSldViewPr snapToGrid="0" snapToObjects="1" showGuides="1">
      <p:cViewPr varScale="1">
        <p:scale>
          <a:sx n="87" d="100"/>
          <a:sy n="87" d="100"/>
        </p:scale>
        <p:origin x="1860"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10FC645E-95C6-4EE8-B2E7-BFE89F494ACD}">
      <dgm:prSet phldrT="[Text]"/>
      <dgm:spPr/>
      <dgm:t>
        <a:bodyPr/>
        <a:lstStyle/>
        <a:p>
          <a:r>
            <a:rPr lang="en-GB" b="1" dirty="0"/>
            <a:t>Simple if</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9975DE6F-469D-4A93-94B6-30CF0DEC4743}">
      <dgm:prSet phldrT="[Text]"/>
      <dgm:spPr/>
      <dgm:t>
        <a:bodyPr/>
        <a:lstStyle/>
        <a:p>
          <a:r>
            <a:rPr lang="en-GB" dirty="0"/>
            <a:t>One Boolean expression</a:t>
          </a:r>
        </a:p>
      </dgm:t>
    </dgm:pt>
    <dgm:pt modelId="{AB8E9552-1778-4547-B03C-EDAD4AB7AB17}" type="parTrans" cxnId="{666C5135-F993-4738-A62E-06C3CD757CA1}">
      <dgm:prSet/>
      <dgm:spPr/>
      <dgm:t>
        <a:bodyPr/>
        <a:lstStyle/>
        <a:p>
          <a:endParaRPr lang="en-GB"/>
        </a:p>
      </dgm:t>
    </dgm:pt>
    <dgm:pt modelId="{85F8C356-1AC6-4AEC-805F-8EC771840549}" type="sibTrans" cxnId="{666C5135-F993-4738-A62E-06C3CD757CA1}">
      <dgm:prSet/>
      <dgm:spPr/>
      <dgm:t>
        <a:bodyPr/>
        <a:lstStyle/>
        <a:p>
          <a:endParaRPr lang="en-GB"/>
        </a:p>
      </dgm:t>
    </dgm:pt>
    <dgm:pt modelId="{7EF8C24A-4AFF-4B64-9031-A89AE300BF61}">
      <dgm:prSet phldrT="[Text]"/>
      <dgm:spPr/>
      <dgm:t>
        <a:bodyPr/>
        <a:lstStyle/>
        <a:p>
          <a:r>
            <a:rPr lang="en-GB" dirty="0"/>
            <a:t>One or more statements</a:t>
          </a:r>
        </a:p>
      </dgm:t>
    </dgm:pt>
    <dgm:pt modelId="{07DE1F76-60BA-468E-9088-B8D55E4C0041}" type="parTrans" cxnId="{118BD6F5-932A-40B6-9A5B-098A7DEC8856}">
      <dgm:prSet/>
      <dgm:spPr/>
      <dgm:t>
        <a:bodyPr/>
        <a:lstStyle/>
        <a:p>
          <a:endParaRPr lang="en-GB"/>
        </a:p>
      </dgm:t>
    </dgm:pt>
    <dgm:pt modelId="{41683AA0-9768-479F-BD17-23981AAEB03A}" type="sibTrans" cxnId="{118BD6F5-932A-40B6-9A5B-098A7DEC8856}">
      <dgm:prSet/>
      <dgm:spPr/>
      <dgm:t>
        <a:bodyPr/>
        <a:lstStyle/>
        <a:p>
          <a:endParaRPr lang="en-GB"/>
        </a:p>
      </dgm:t>
    </dgm:pt>
    <dgm:pt modelId="{ACE842A9-1F8E-461C-B0C1-DD1E5D90062F}">
      <dgm:prSet phldrT="[Text]"/>
      <dgm:spPr/>
      <dgm:t>
        <a:bodyPr/>
        <a:lstStyle/>
        <a:p>
          <a:r>
            <a:rPr lang="en-GB" b="1" dirty="0"/>
            <a:t>If…else statement</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One Boolean expression</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r>
            <a:rPr lang="en-GB" dirty="0"/>
            <a:t>One or more statements</a:t>
          </a:r>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dgm:spPr/>
      <dgm:t>
        <a:bodyPr/>
        <a:lstStyle/>
        <a:p>
          <a:r>
            <a:rPr lang="en-GB" b="1" dirty="0"/>
            <a:t>Nested if…else</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Multiple if…else constructs</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9E38CCEF-573B-4BB3-9FDA-97EC4CC00ED5}">
      <dgm:prSet phldrT="[Text]"/>
      <dgm:spPr/>
      <dgm:t>
        <a:bodyPr/>
        <a:lstStyle/>
        <a:p>
          <a:r>
            <a:rPr lang="en-GB" b="1" dirty="0"/>
            <a:t>Match statement</a:t>
          </a:r>
        </a:p>
      </dgm:t>
    </dgm:pt>
    <dgm:pt modelId="{4A4F42B3-4536-4637-B94E-C1D06ADBAA69}" type="parTrans" cxnId="{4B2B5CC1-45D4-4378-807F-4AA8F0543487}">
      <dgm:prSet/>
      <dgm:spPr/>
      <dgm:t>
        <a:bodyPr/>
        <a:lstStyle/>
        <a:p>
          <a:endParaRPr lang="en-GB"/>
        </a:p>
      </dgm:t>
    </dgm:pt>
    <dgm:pt modelId="{EBD6EA76-128C-4DEA-AB82-4907BC4DBD0A}" type="sibTrans" cxnId="{4B2B5CC1-45D4-4378-807F-4AA8F0543487}">
      <dgm:prSet/>
      <dgm:spPr/>
      <dgm:t>
        <a:bodyPr/>
        <a:lstStyle/>
        <a:p>
          <a:endParaRPr lang="en-GB"/>
        </a:p>
      </dgm:t>
    </dgm:pt>
    <dgm:pt modelId="{8DE4D5E0-B2AD-4516-830E-1AD9480D0511}">
      <dgm:prSet phldrT="[Text]"/>
      <dgm:spPr/>
      <dgm:t>
        <a:bodyPr/>
        <a:lstStyle/>
        <a:p>
          <a:r>
            <a:rPr lang="en-GB" dirty="0"/>
            <a:t>Optional else statement</a:t>
          </a:r>
        </a:p>
      </dgm:t>
    </dgm:pt>
    <dgm:pt modelId="{8D71AC91-3C88-4C83-96F6-928758C1FC24}" type="parTrans" cxnId="{B6738780-8890-4070-8FB0-21BE4F634D79}">
      <dgm:prSet/>
      <dgm:spPr/>
      <dgm:t>
        <a:bodyPr/>
        <a:lstStyle/>
        <a:p>
          <a:endParaRPr lang="en-GB"/>
        </a:p>
      </dgm:t>
    </dgm:pt>
    <dgm:pt modelId="{C69965C9-464A-4DA9-A778-6A099D41E22C}" type="sibTrans" cxnId="{B6738780-8890-4070-8FB0-21BE4F634D79}">
      <dgm:prSet/>
      <dgm:spPr/>
      <dgm:t>
        <a:bodyPr/>
        <a:lstStyle/>
        <a:p>
          <a:endParaRPr lang="en-GB"/>
        </a:p>
      </dgm:t>
    </dgm:pt>
    <dgm:pt modelId="{C0974787-A27D-498A-A0C0-FB3D9272937D}">
      <dgm:prSet/>
      <dgm:spPr/>
      <dgm:t>
        <a:bodyPr/>
        <a:lstStyle/>
        <a:p>
          <a:r>
            <a:rPr lang="en-GB" dirty="0"/>
            <a:t>Test a variable against a list of values</a:t>
          </a:r>
        </a:p>
      </dgm:t>
    </dgm:pt>
    <dgm:pt modelId="{3FFF1A08-181E-4656-B1F9-309E62F921CC}" type="parTrans" cxnId="{A6E33A2E-603F-4E59-8E82-D2B27E2475A8}">
      <dgm:prSet/>
      <dgm:spPr/>
      <dgm:t>
        <a:bodyPr/>
        <a:lstStyle/>
        <a:p>
          <a:endParaRPr lang="en-GB"/>
        </a:p>
      </dgm:t>
    </dgm:pt>
    <dgm:pt modelId="{195F38A8-9A1F-43B3-9D77-8A9C35382990}" type="sibTrans" cxnId="{A6E33A2E-603F-4E59-8E82-D2B27E2475A8}">
      <dgm:prSet/>
      <dgm:spPr/>
      <dgm:t>
        <a:bodyPr/>
        <a:lstStyle/>
        <a:p>
          <a:endParaRPr lang="en-GB"/>
        </a:p>
      </dgm:t>
    </dgm:pt>
    <dgm:pt modelId="{469B32BE-BD31-484B-99D9-5637AA241F04}">
      <dgm:prSet/>
      <dgm:spPr/>
      <dgm:t>
        <a:bodyPr/>
        <a:lstStyle/>
        <a:p>
          <a:r>
            <a:rPr lang="en-GB" dirty="0"/>
            <a:t>Similar to C's </a:t>
          </a:r>
          <a:r>
            <a:rPr lang="en-GB" b="1" dirty="0"/>
            <a:t>switch</a:t>
          </a:r>
          <a:r>
            <a:rPr lang="en-GB" dirty="0"/>
            <a:t> statement</a:t>
          </a:r>
        </a:p>
      </dgm:t>
    </dgm:pt>
    <dgm:pt modelId="{BF4AD4EE-9F5B-430C-9663-C8015C54AB4E}" type="parTrans" cxnId="{17F13C72-9AB7-440B-9A8D-65A369CE40EC}">
      <dgm:prSet/>
      <dgm:spPr/>
      <dgm:t>
        <a:bodyPr/>
        <a:lstStyle/>
        <a:p>
          <a:endParaRPr lang="en-GB"/>
        </a:p>
      </dgm:t>
    </dgm:pt>
    <dgm:pt modelId="{CDCAB914-CE98-47C6-BE57-EBA69C993E3E}" type="sibTrans" cxnId="{17F13C72-9AB7-440B-9A8D-65A369CE40EC}">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4">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4">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4">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4">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4">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4">
        <dgm:presLayoutVars>
          <dgm:bulletEnabled val="1"/>
        </dgm:presLayoutVars>
      </dgm:prSet>
      <dgm:spPr/>
    </dgm:pt>
    <dgm:pt modelId="{28E2AA26-1AF4-460A-BA5F-C716257339FD}" type="pres">
      <dgm:prSet presAssocID="{A194F40D-3652-47A9-9B99-990D53F26836}" presName="space" presStyleCnt="0"/>
      <dgm:spPr/>
    </dgm:pt>
    <dgm:pt modelId="{2C8321CB-24A9-472A-8966-1CA1458546E1}" type="pres">
      <dgm:prSet presAssocID="{9E38CCEF-573B-4BB3-9FDA-97EC4CC00ED5}" presName="composite" presStyleCnt="0"/>
      <dgm:spPr/>
    </dgm:pt>
    <dgm:pt modelId="{C8F2DBA5-8BCF-4C6F-8609-80C2F61B1236}" type="pres">
      <dgm:prSet presAssocID="{9E38CCEF-573B-4BB3-9FDA-97EC4CC00ED5}" presName="parTx" presStyleLbl="alignNode1" presStyleIdx="3" presStyleCnt="4">
        <dgm:presLayoutVars>
          <dgm:chMax val="0"/>
          <dgm:chPref val="0"/>
          <dgm:bulletEnabled val="1"/>
        </dgm:presLayoutVars>
      </dgm:prSet>
      <dgm:spPr/>
    </dgm:pt>
    <dgm:pt modelId="{6AA65836-3DD1-42CE-B9CE-83134FB5B1A1}" type="pres">
      <dgm:prSet presAssocID="{9E38CCEF-573B-4BB3-9FDA-97EC4CC00ED5}" presName="desTx" presStyleLbl="alignAccFollowNode1" presStyleIdx="3" presStyleCnt="4">
        <dgm:presLayoutVars>
          <dgm:bulletEnabled val="1"/>
        </dgm:presLayoutVars>
      </dgm:prSet>
      <dgm:spPr/>
    </dgm:pt>
  </dgm:ptLst>
  <dgm:cxnLst>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1" presId="urn:microsoft.com/office/officeart/2005/8/layout/hList1"/>
    <dgm:cxn modelId="{8249ED1F-6B02-40D7-AB8A-9577A4014907}" srcId="{ACE842A9-1F8E-461C-B0C1-DD1E5D90062F}" destId="{24BCAADC-B513-4CBF-B2C1-0E04D59E25D6}" srcOrd="1" destOrd="0" parTransId="{976F62D1-6E3D-42CA-943A-68D137478459}" sibTransId="{A7871F9B-BFA4-4FFA-9D61-8B59D49F60D1}"/>
    <dgm:cxn modelId="{A6E33A2E-603F-4E59-8E82-D2B27E2475A8}" srcId="{9E38CCEF-573B-4BB3-9FDA-97EC4CC00ED5}" destId="{C0974787-A27D-498A-A0C0-FB3D9272937D}" srcOrd="0" destOrd="0" parTransId="{3FFF1A08-181E-4656-B1F9-309E62F921CC}" sibTransId="{195F38A8-9A1F-43B3-9D77-8A9C35382990}"/>
    <dgm:cxn modelId="{0BCC8F31-6A69-4F95-B5A1-A58DBDB5D1EC}" type="presOf" srcId="{93FE00C8-B086-494C-AF91-3F0065FF2EB0}" destId="{54D9BAFC-BDF0-47B3-83C8-B90893559225}" srcOrd="0" destOrd="0" presId="urn:microsoft.com/office/officeart/2005/8/layout/hList1"/>
    <dgm:cxn modelId="{666C5135-F993-4738-A62E-06C3CD757CA1}" srcId="{10FC645E-95C6-4EE8-B2E7-BFE89F494ACD}" destId="{9975DE6F-469D-4A93-94B6-30CF0DEC4743}" srcOrd="0" destOrd="0" parTransId="{AB8E9552-1778-4547-B03C-EDAD4AB7AB17}" sibTransId="{85F8C356-1AC6-4AEC-805F-8EC771840549}"/>
    <dgm:cxn modelId="{81C1EA36-F5E7-4994-AC90-9197460FB8AF}" srcId="{4E5DD260-956A-45BC-A227-136E20D45086}" destId="{ACE842A9-1F8E-461C-B0C1-DD1E5D90062F}" srcOrd="1" destOrd="0" parTransId="{677E5B7F-8350-40E0-9E6D-7B84A625C0D2}" sibTransId="{5CF03BAA-3BB5-4E66-8AAB-1544721E4B2E}"/>
    <dgm:cxn modelId="{E0179638-FCCA-4E16-AC37-B603EF61D36B}" type="presOf" srcId="{9975DE6F-469D-4A93-94B6-30CF0DEC4743}" destId="{74AA054F-9B0A-443D-811E-3D064452D51D}" srcOrd="0" destOrd="0" presId="urn:microsoft.com/office/officeart/2005/8/layout/hList1"/>
    <dgm:cxn modelId="{80A0AE40-62FA-42EA-BFDA-027CDC993B92}" srcId="{4E5DD260-956A-45BC-A227-136E20D45086}" destId="{7DD17BDE-BB4B-44DB-9DF3-BAE4D88CDB34}" srcOrd="2" destOrd="0" parTransId="{B3753D4C-A42D-432D-B00B-D2D5AAC66BFD}" sibTransId="{A194F40D-3652-47A9-9B99-990D53F26836}"/>
    <dgm:cxn modelId="{4A229961-2B60-4DD0-AAA7-BD025E480067}" type="presOf" srcId="{7EF8C24A-4AFF-4B64-9031-A89AE300BF61}" destId="{74AA054F-9B0A-443D-811E-3D064452D51D}" srcOrd="0" destOrd="1" presId="urn:microsoft.com/office/officeart/2005/8/layout/hList1"/>
    <dgm:cxn modelId="{CDC11C6B-0CB3-47A6-8837-A81471352651}" type="presOf" srcId="{C0974787-A27D-498A-A0C0-FB3D9272937D}" destId="{6AA65836-3DD1-42CE-B9CE-83134FB5B1A1}" srcOrd="0" destOrd="0" presId="urn:microsoft.com/office/officeart/2005/8/layout/hList1"/>
    <dgm:cxn modelId="{17F13C72-9AB7-440B-9A8D-65A369CE40EC}" srcId="{9E38CCEF-573B-4BB3-9FDA-97EC4CC00ED5}" destId="{469B32BE-BD31-484B-99D9-5637AA241F04}" srcOrd="1" destOrd="0" parTransId="{BF4AD4EE-9F5B-430C-9663-C8015C54AB4E}" sibTransId="{CDCAB914-CE98-47C6-BE57-EBA69C993E3E}"/>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B6738780-8890-4070-8FB0-21BE4F634D79}" srcId="{ACE842A9-1F8E-461C-B0C1-DD1E5D90062F}" destId="{8DE4D5E0-B2AD-4516-830E-1AD9480D0511}" srcOrd="2" destOrd="0" parTransId="{8D71AC91-3C88-4C83-96F6-928758C1FC24}" sibTransId="{C69965C9-464A-4DA9-A778-6A099D41E22C}"/>
    <dgm:cxn modelId="{7E4DC084-AD95-4FC1-96BC-A42FBAE5F558}" srcId="{4E5DD260-956A-45BC-A227-136E20D45086}" destId="{10FC645E-95C6-4EE8-B2E7-BFE89F494ACD}" srcOrd="0" destOrd="0" parTransId="{BB2AFB89-1A25-4393-943E-988A3B06EF06}" sibTransId="{883C6D5C-6849-4F2A-9ABF-D75D87EC8E15}"/>
    <dgm:cxn modelId="{EA8CFD90-E32A-47B0-808E-48724288B57D}" type="presOf" srcId="{8DE4D5E0-B2AD-4516-830E-1AD9480D0511}" destId="{54D9BAFC-BDF0-47B3-83C8-B90893559225}" srcOrd="0" destOrd="2" presId="urn:microsoft.com/office/officeart/2005/8/layout/hList1"/>
    <dgm:cxn modelId="{4B2B5CC1-45D4-4378-807F-4AA8F0543487}" srcId="{4E5DD260-956A-45BC-A227-136E20D45086}" destId="{9E38CCEF-573B-4BB3-9FDA-97EC4CC00ED5}" srcOrd="3" destOrd="0" parTransId="{4A4F42B3-4536-4637-B94E-C1D06ADBAA69}" sibTransId="{EBD6EA76-128C-4DEA-AB82-4907BC4DBD0A}"/>
    <dgm:cxn modelId="{153B78CA-6590-4A3D-829F-331274CB2321}" type="presOf" srcId="{9E38CCEF-573B-4BB3-9FDA-97EC4CC00ED5}" destId="{C8F2DBA5-8BCF-4C6F-8609-80C2F61B1236}" srcOrd="0" destOrd="0" presId="urn:microsoft.com/office/officeart/2005/8/layout/hList1"/>
    <dgm:cxn modelId="{793F75DA-C7E1-47E9-B320-0150D990FF5D}" type="presOf" srcId="{4E5DD260-956A-45BC-A227-136E20D45086}" destId="{A356885C-C3AA-46F0-9DC1-952316AD931E}" srcOrd="0" destOrd="0" presId="urn:microsoft.com/office/officeart/2005/8/layout/hList1"/>
    <dgm:cxn modelId="{118BD6F5-932A-40B6-9A5B-098A7DEC8856}" srcId="{10FC645E-95C6-4EE8-B2E7-BFE89F494ACD}" destId="{7EF8C24A-4AFF-4B64-9031-A89AE300BF61}" srcOrd="1" destOrd="0" parTransId="{07DE1F76-60BA-468E-9088-B8D55E4C0041}" sibTransId="{41683AA0-9768-479F-BD17-23981AAEB03A}"/>
    <dgm:cxn modelId="{46DA29F8-080E-4E9A-9A5D-58A71266E6BA}" type="presOf" srcId="{DA6D8683-8708-402A-A65D-F0B4448E6A66}" destId="{D07E72F6-0AE9-41BB-A40D-6968A19B938D}" srcOrd="0" destOrd="0" presId="urn:microsoft.com/office/officeart/2005/8/layout/hList1"/>
    <dgm:cxn modelId="{158AA5FC-741D-48EF-90DE-F0529A85CE01}" type="presOf" srcId="{469B32BE-BD31-484B-99D9-5637AA241F04}" destId="{6AA65836-3DD1-42CE-B9CE-83134FB5B1A1}" srcOrd="0" destOrd="1"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 modelId="{54A9EEE9-F8CE-4D4E-9977-828F8D6D09A3}" type="presParOf" srcId="{A356885C-C3AA-46F0-9DC1-952316AD931E}" destId="{28E2AA26-1AF4-460A-BA5F-C716257339FD}" srcOrd="5" destOrd="0" presId="urn:microsoft.com/office/officeart/2005/8/layout/hList1"/>
    <dgm:cxn modelId="{9507E5A5-A504-47E5-87EB-7962F30723CF}" type="presParOf" srcId="{A356885C-C3AA-46F0-9DC1-952316AD931E}" destId="{2C8321CB-24A9-472A-8966-1CA1458546E1}" srcOrd="6" destOrd="0" presId="urn:microsoft.com/office/officeart/2005/8/layout/hList1"/>
    <dgm:cxn modelId="{AFE4271F-7513-40F3-962B-34B8F4FD698B}" type="presParOf" srcId="{2C8321CB-24A9-472A-8966-1CA1458546E1}" destId="{C8F2DBA5-8BCF-4C6F-8609-80C2F61B1236}" srcOrd="0" destOrd="0" presId="urn:microsoft.com/office/officeart/2005/8/layout/hList1"/>
    <dgm:cxn modelId="{B00EB333-A485-425E-8CAB-FD95E1A273F7}" type="presParOf" srcId="{2C8321CB-24A9-472A-8966-1CA1458546E1}" destId="{6AA65836-3DD1-42CE-B9CE-83134FB5B1A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10FC645E-95C6-4EE8-B2E7-BFE89F494ACD}">
      <dgm:prSet phldrT="[Text]" custT="1"/>
      <dgm:spPr/>
      <dgm:t>
        <a:bodyPr/>
        <a:lstStyle/>
        <a:p>
          <a:r>
            <a:rPr lang="en-GB" sz="1600" b="1" dirty="0"/>
            <a:t>for</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9975DE6F-469D-4A93-94B6-30CF0DEC4743}">
      <dgm:prSet phldrT="[Text]"/>
      <dgm:spPr/>
      <dgm:t>
        <a:bodyPr/>
        <a:lstStyle/>
        <a:p>
          <a:r>
            <a:rPr lang="en-GB" dirty="0"/>
            <a:t>Pre-conditioned</a:t>
          </a:r>
        </a:p>
      </dgm:t>
    </dgm:pt>
    <dgm:pt modelId="{AB8E9552-1778-4547-B03C-EDAD4AB7AB17}" type="parTrans" cxnId="{666C5135-F993-4738-A62E-06C3CD757CA1}">
      <dgm:prSet/>
      <dgm:spPr/>
      <dgm:t>
        <a:bodyPr/>
        <a:lstStyle/>
        <a:p>
          <a:endParaRPr lang="en-GB"/>
        </a:p>
      </dgm:t>
    </dgm:pt>
    <dgm:pt modelId="{85F8C356-1AC6-4AEC-805F-8EC771840549}" type="sibTrans" cxnId="{666C5135-F993-4738-A62E-06C3CD757CA1}">
      <dgm:prSet/>
      <dgm:spPr/>
      <dgm:t>
        <a:bodyPr/>
        <a:lstStyle/>
        <a:p>
          <a:endParaRPr lang="en-GB"/>
        </a:p>
      </dgm:t>
    </dgm:pt>
    <dgm:pt modelId="{7EF8C24A-4AFF-4B64-9031-A89AE300BF61}">
      <dgm:prSet phldrT="[Text]"/>
      <dgm:spPr/>
      <dgm:t>
        <a:bodyPr/>
        <a:lstStyle/>
        <a:p>
          <a:r>
            <a:rPr lang="en-GB" dirty="0"/>
            <a:t>A form of enhanced for loop</a:t>
          </a:r>
        </a:p>
      </dgm:t>
    </dgm:pt>
    <dgm:pt modelId="{07DE1F76-60BA-468E-9088-B8D55E4C0041}" type="parTrans" cxnId="{118BD6F5-932A-40B6-9A5B-098A7DEC8856}">
      <dgm:prSet/>
      <dgm:spPr/>
      <dgm:t>
        <a:bodyPr/>
        <a:lstStyle/>
        <a:p>
          <a:endParaRPr lang="en-GB"/>
        </a:p>
      </dgm:t>
    </dgm:pt>
    <dgm:pt modelId="{41683AA0-9768-479F-BD17-23981AAEB03A}" type="sibTrans" cxnId="{118BD6F5-932A-40B6-9A5B-098A7DEC8856}">
      <dgm:prSet/>
      <dgm:spPr/>
      <dgm:t>
        <a:bodyPr/>
        <a:lstStyle/>
        <a:p>
          <a:endParaRPr lang="en-GB"/>
        </a:p>
      </dgm:t>
    </dgm:pt>
    <dgm:pt modelId="{ACE842A9-1F8E-461C-B0C1-DD1E5D90062F}">
      <dgm:prSet phldrT="[Text]" custT="1"/>
      <dgm:spPr/>
      <dgm:t>
        <a:bodyPr/>
        <a:lstStyle/>
        <a:p>
          <a:r>
            <a:rPr lang="en-GB" sz="1600" b="1" dirty="0"/>
            <a:t>while</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Definite loop</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endParaRPr lang="en-GB" dirty="0"/>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custT="1"/>
      <dgm:spPr/>
      <dgm:t>
        <a:bodyPr/>
        <a:lstStyle/>
        <a:p>
          <a:r>
            <a:rPr lang="en-GB" sz="1600" b="1" dirty="0"/>
            <a:t>loop</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Indefinite loop</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856FF0DF-A44C-468A-A278-8A239648193A}">
      <dgm:prSet phldrT="[Text]"/>
      <dgm:spPr/>
      <dgm:t>
        <a:bodyPr/>
        <a:lstStyle/>
        <a:p>
          <a:r>
            <a:rPr lang="en-GB" dirty="0"/>
            <a:t>Iterate a fixed number of times or over a fixed set of values</a:t>
          </a:r>
        </a:p>
      </dgm:t>
    </dgm:pt>
    <dgm:pt modelId="{A5F09BEC-22E4-4B5E-80BE-1A8002F7CBF5}" type="parTrans" cxnId="{F7D5D1B6-ACCD-4E0C-BCCF-201449093587}">
      <dgm:prSet/>
      <dgm:spPr/>
      <dgm:t>
        <a:bodyPr/>
        <a:lstStyle/>
        <a:p>
          <a:endParaRPr lang="en-GB"/>
        </a:p>
      </dgm:t>
    </dgm:pt>
    <dgm:pt modelId="{FC308CD3-8C8A-41C1-AB70-BDC45139BE62}" type="sibTrans" cxnId="{F7D5D1B6-ACCD-4E0C-BCCF-201449093587}">
      <dgm:prSet/>
      <dgm:spPr/>
      <dgm:t>
        <a:bodyPr/>
        <a:lstStyle/>
        <a:p>
          <a:endParaRPr lang="en-GB"/>
        </a:p>
      </dgm:t>
    </dgm:pt>
    <dgm:pt modelId="{0AB72EB7-0D3C-4107-B7DA-933263B99F49}">
      <dgm:prSet phldrT="[Text]"/>
      <dgm:spPr/>
      <dgm:t>
        <a:bodyPr/>
        <a:lstStyle/>
        <a:p>
          <a:r>
            <a:rPr lang="en-GB" dirty="0"/>
            <a:t>Uses one Boolean expression which causes one or more statements to repeat while it evaluates to true</a:t>
          </a:r>
        </a:p>
      </dgm:t>
    </dgm:pt>
    <dgm:pt modelId="{D66A6A4E-64FB-4461-96C9-F2948D0A9D5A}" type="parTrans" cxnId="{952212C1-5667-40E3-B2A8-3FCE22366AC2}">
      <dgm:prSet/>
      <dgm:spPr/>
      <dgm:t>
        <a:bodyPr/>
        <a:lstStyle/>
        <a:p>
          <a:endParaRPr lang="en-GB"/>
        </a:p>
      </dgm:t>
    </dgm:pt>
    <dgm:pt modelId="{AD90C82A-FD05-42E1-B791-75722678A21D}" type="sibTrans" cxnId="{952212C1-5667-40E3-B2A8-3FCE22366AC2}">
      <dgm:prSet/>
      <dgm:spPr/>
      <dgm:t>
        <a:bodyPr/>
        <a:lstStyle/>
        <a:p>
          <a:endParaRPr lang="en-GB"/>
        </a:p>
      </dgm:t>
    </dgm:pt>
    <dgm:pt modelId="{570AF8CD-253A-42E5-9200-5D352C3ECD70}">
      <dgm:prSet phldrT="[Text]"/>
      <dgm:spPr/>
      <dgm:t>
        <a:bodyPr/>
        <a:lstStyle/>
        <a:p>
          <a:r>
            <a:rPr lang="en-GB" dirty="0"/>
            <a:t>Definite loop</a:t>
          </a:r>
        </a:p>
      </dgm:t>
    </dgm:pt>
    <dgm:pt modelId="{98457B0A-24C7-4CB3-9F51-242CF9F64B4B}" type="parTrans" cxnId="{3EB8DAC5-25EA-4BDB-A06F-9DE9C5D5FF53}">
      <dgm:prSet/>
      <dgm:spPr/>
      <dgm:t>
        <a:bodyPr/>
        <a:lstStyle/>
        <a:p>
          <a:endParaRPr lang="en-GB"/>
        </a:p>
      </dgm:t>
    </dgm:pt>
    <dgm:pt modelId="{50B766ED-7395-4666-928B-5B07769CB49D}" type="sibTrans" cxnId="{3EB8DAC5-25EA-4BDB-A06F-9DE9C5D5FF53}">
      <dgm:prSet/>
      <dgm:spPr/>
      <dgm:t>
        <a:bodyPr/>
        <a:lstStyle/>
        <a:p>
          <a:endParaRPr lang="en-GB"/>
        </a:p>
      </dgm:t>
    </dgm:pt>
    <dgm:pt modelId="{6349EC5B-5BA0-423F-B7BC-333CBB041960}">
      <dgm:prSet phldrT="[Text]"/>
      <dgm:spPr/>
      <dgm:t>
        <a:bodyPr/>
        <a:lstStyle/>
        <a:p>
          <a:r>
            <a:rPr lang="en-GB" dirty="0"/>
            <a:t>Pre-conditioned</a:t>
          </a:r>
        </a:p>
      </dgm:t>
    </dgm:pt>
    <dgm:pt modelId="{6A7FE018-CD07-4682-86A7-9D3B50E65E33}" type="parTrans" cxnId="{DF3FE076-DB5A-4885-9403-8347D5850598}">
      <dgm:prSet/>
      <dgm:spPr/>
      <dgm:t>
        <a:bodyPr/>
        <a:lstStyle/>
        <a:p>
          <a:endParaRPr lang="en-GB"/>
        </a:p>
      </dgm:t>
    </dgm:pt>
    <dgm:pt modelId="{69971B11-4DD9-487F-A1F8-881F35E27D1D}" type="sibTrans" cxnId="{DF3FE076-DB5A-4885-9403-8347D5850598}">
      <dgm:prSet/>
      <dgm:spPr/>
      <dgm:t>
        <a:bodyPr/>
        <a:lstStyle/>
        <a:p>
          <a:endParaRPr lang="en-GB"/>
        </a:p>
      </dgm:t>
    </dgm:pt>
    <dgm:pt modelId="{82AB9AD1-1EFB-4646-8F1A-D33EBCDE4282}">
      <dgm:prSet phldrT="[Text]"/>
      <dgm:spPr/>
      <dgm:t>
        <a:bodyPr/>
        <a:lstStyle/>
        <a:p>
          <a:r>
            <a:rPr lang="en-GB" dirty="0"/>
            <a:t>Has </a:t>
          </a:r>
          <a:r>
            <a:rPr lang="en-GB" b="1" dirty="0"/>
            <a:t>no</a:t>
          </a:r>
          <a:r>
            <a:rPr lang="en-GB" dirty="0"/>
            <a:t> Boolean expression to control loop iteration</a:t>
          </a:r>
        </a:p>
      </dgm:t>
    </dgm:pt>
    <dgm:pt modelId="{72EAEC7B-42EB-4EC6-A108-F3D4C92F3D0C}" type="parTrans" cxnId="{2A6EAC67-EC10-493B-A0C4-7098192558B1}">
      <dgm:prSet/>
      <dgm:spPr/>
      <dgm:t>
        <a:bodyPr/>
        <a:lstStyle/>
        <a:p>
          <a:endParaRPr lang="en-GB"/>
        </a:p>
      </dgm:t>
    </dgm:pt>
    <dgm:pt modelId="{A163CFC5-F602-4348-94EF-B2589F99AA4C}" type="sibTrans" cxnId="{2A6EAC67-EC10-493B-A0C4-7098192558B1}">
      <dgm:prSet/>
      <dgm:spPr/>
      <dgm:t>
        <a:bodyPr/>
        <a:lstStyle/>
        <a:p>
          <a:endParaRPr lang="en-GB"/>
        </a:p>
      </dgm:t>
    </dgm:pt>
    <dgm:pt modelId="{8A9C301D-6ECD-44BC-93A2-375210AC8BA6}">
      <dgm:prSet phldrT="[Text]"/>
      <dgm:spPr/>
      <dgm:t>
        <a:bodyPr/>
        <a:lstStyle/>
        <a:p>
          <a:r>
            <a:rPr lang="en-GB" dirty="0"/>
            <a:t>Requires use of </a:t>
          </a:r>
          <a:r>
            <a:rPr lang="en-GB" b="1" dirty="0">
              <a:latin typeface="Consolas" panose="020B0609020204030204" pitchFamily="49" charset="0"/>
            </a:rPr>
            <a:t>break</a:t>
          </a:r>
          <a:r>
            <a:rPr lang="en-GB" dirty="0"/>
            <a:t> keyword to exit</a:t>
          </a:r>
        </a:p>
      </dgm:t>
    </dgm:pt>
    <dgm:pt modelId="{E743DF67-868A-442E-B15C-DBAF13564328}" type="parTrans" cxnId="{A00263EB-978B-44B8-BC2F-87D552DE7749}">
      <dgm:prSet/>
      <dgm:spPr/>
      <dgm:t>
        <a:bodyPr/>
        <a:lstStyle/>
        <a:p>
          <a:endParaRPr lang="en-GB"/>
        </a:p>
      </dgm:t>
    </dgm:pt>
    <dgm:pt modelId="{13EFB996-A9B8-4BDD-8B50-7141054026DF}" type="sibTrans" cxnId="{A00263EB-978B-44B8-BC2F-87D552DE7749}">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3">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3">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3">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3">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3">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3">
        <dgm:presLayoutVars>
          <dgm:bulletEnabled val="1"/>
        </dgm:presLayoutVars>
      </dgm:prSet>
      <dgm:spPr/>
    </dgm:pt>
  </dgm:ptLst>
  <dgm:cxnLst>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3" presId="urn:microsoft.com/office/officeart/2005/8/layout/hList1"/>
    <dgm:cxn modelId="{8249ED1F-6B02-40D7-AB8A-9577A4014907}" srcId="{ACE842A9-1F8E-461C-B0C1-DD1E5D90062F}" destId="{24BCAADC-B513-4CBF-B2C1-0E04D59E25D6}" srcOrd="3" destOrd="0" parTransId="{976F62D1-6E3D-42CA-943A-68D137478459}" sibTransId="{A7871F9B-BFA4-4FFA-9D61-8B59D49F60D1}"/>
    <dgm:cxn modelId="{0BCC8F31-6A69-4F95-B5A1-A58DBDB5D1EC}" type="presOf" srcId="{93FE00C8-B086-494C-AF91-3F0065FF2EB0}" destId="{54D9BAFC-BDF0-47B3-83C8-B90893559225}" srcOrd="0" destOrd="0" presId="urn:microsoft.com/office/officeart/2005/8/layout/hList1"/>
    <dgm:cxn modelId="{666C5135-F993-4738-A62E-06C3CD757CA1}" srcId="{10FC645E-95C6-4EE8-B2E7-BFE89F494ACD}" destId="{9975DE6F-469D-4A93-94B6-30CF0DEC4743}" srcOrd="1" destOrd="0" parTransId="{AB8E9552-1778-4547-B03C-EDAD4AB7AB17}" sibTransId="{85F8C356-1AC6-4AEC-805F-8EC771840549}"/>
    <dgm:cxn modelId="{81C1EA36-F5E7-4994-AC90-9197460FB8AF}" srcId="{4E5DD260-956A-45BC-A227-136E20D45086}" destId="{ACE842A9-1F8E-461C-B0C1-DD1E5D90062F}" srcOrd="1" destOrd="0" parTransId="{677E5B7F-8350-40E0-9E6D-7B84A625C0D2}" sibTransId="{5CF03BAA-3BB5-4E66-8AAB-1544721E4B2E}"/>
    <dgm:cxn modelId="{E0179638-FCCA-4E16-AC37-B603EF61D36B}" type="presOf" srcId="{9975DE6F-469D-4A93-94B6-30CF0DEC4743}" destId="{74AA054F-9B0A-443D-811E-3D064452D51D}" srcOrd="0" destOrd="1" presId="urn:microsoft.com/office/officeart/2005/8/layout/hList1"/>
    <dgm:cxn modelId="{80A0AE40-62FA-42EA-BFDA-027CDC993B92}" srcId="{4E5DD260-956A-45BC-A227-136E20D45086}" destId="{7DD17BDE-BB4B-44DB-9DF3-BAE4D88CDB34}" srcOrd="2" destOrd="0" parTransId="{B3753D4C-A42D-432D-B00B-D2D5AAC66BFD}" sibTransId="{A194F40D-3652-47A9-9B99-990D53F26836}"/>
    <dgm:cxn modelId="{F150AD5B-2DEE-4584-8A12-BBB67A3C4E6B}" type="presOf" srcId="{82AB9AD1-1EFB-4646-8F1A-D33EBCDE4282}" destId="{D07E72F6-0AE9-41BB-A40D-6968A19B938D}" srcOrd="0" destOrd="1" presId="urn:microsoft.com/office/officeart/2005/8/layout/hList1"/>
    <dgm:cxn modelId="{FD181E5D-6B03-4556-8ED7-F0CE8A22D993}" type="presOf" srcId="{8A9C301D-6ECD-44BC-93A2-375210AC8BA6}" destId="{D07E72F6-0AE9-41BB-A40D-6968A19B938D}" srcOrd="0" destOrd="2" presId="urn:microsoft.com/office/officeart/2005/8/layout/hList1"/>
    <dgm:cxn modelId="{4A229961-2B60-4DD0-AAA7-BD025E480067}" type="presOf" srcId="{7EF8C24A-4AFF-4B64-9031-A89AE300BF61}" destId="{74AA054F-9B0A-443D-811E-3D064452D51D}" srcOrd="0" destOrd="2" presId="urn:microsoft.com/office/officeart/2005/8/layout/hList1"/>
    <dgm:cxn modelId="{2A6EAC67-EC10-493B-A0C4-7098192558B1}" srcId="{7DD17BDE-BB4B-44DB-9DF3-BAE4D88CDB34}" destId="{82AB9AD1-1EFB-4646-8F1A-D33EBCDE4282}" srcOrd="1" destOrd="0" parTransId="{72EAEC7B-42EB-4EC6-A108-F3D4C92F3D0C}" sibTransId="{A163CFC5-F602-4348-94EF-B2589F99AA4C}"/>
    <dgm:cxn modelId="{D73BDE4E-6667-4FDC-A80B-E0D508E04129}" type="presOf" srcId="{856FF0DF-A44C-468A-A278-8A239648193A}" destId="{74AA054F-9B0A-443D-811E-3D064452D51D}" srcOrd="0" destOrd="3" presId="urn:microsoft.com/office/officeart/2005/8/layout/hList1"/>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DF3FE076-DB5A-4885-9403-8347D5850598}" srcId="{ACE842A9-1F8E-461C-B0C1-DD1E5D90062F}" destId="{6349EC5B-5BA0-423F-B7BC-333CBB041960}" srcOrd="1" destOrd="0" parTransId="{6A7FE018-CD07-4682-86A7-9D3B50E65E33}" sibTransId="{69971B11-4DD9-487F-A1F8-881F35E27D1D}"/>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54C1E082-04F5-4499-B1D0-310F07DE1108}" type="presOf" srcId="{6349EC5B-5BA0-423F-B7BC-333CBB041960}" destId="{54D9BAFC-BDF0-47B3-83C8-B90893559225}" srcOrd="0" destOrd="1" presId="urn:microsoft.com/office/officeart/2005/8/layout/hList1"/>
    <dgm:cxn modelId="{7E4DC084-AD95-4FC1-96BC-A42FBAE5F558}" srcId="{4E5DD260-956A-45BC-A227-136E20D45086}" destId="{10FC645E-95C6-4EE8-B2E7-BFE89F494ACD}" srcOrd="0" destOrd="0" parTransId="{BB2AFB89-1A25-4393-943E-988A3B06EF06}" sibTransId="{883C6D5C-6849-4F2A-9ABF-D75D87EC8E15}"/>
    <dgm:cxn modelId="{22AFBEA4-6818-4004-9504-0869BD0BC052}" type="presOf" srcId="{0AB72EB7-0D3C-4107-B7DA-933263B99F49}" destId="{54D9BAFC-BDF0-47B3-83C8-B90893559225}" srcOrd="0" destOrd="2" presId="urn:microsoft.com/office/officeart/2005/8/layout/hList1"/>
    <dgm:cxn modelId="{F7D5D1B6-ACCD-4E0C-BCCF-201449093587}" srcId="{10FC645E-95C6-4EE8-B2E7-BFE89F494ACD}" destId="{856FF0DF-A44C-468A-A278-8A239648193A}" srcOrd="3" destOrd="0" parTransId="{A5F09BEC-22E4-4B5E-80BE-1A8002F7CBF5}" sibTransId="{FC308CD3-8C8A-41C1-AB70-BDC45139BE62}"/>
    <dgm:cxn modelId="{952212C1-5667-40E3-B2A8-3FCE22366AC2}" srcId="{ACE842A9-1F8E-461C-B0C1-DD1E5D90062F}" destId="{0AB72EB7-0D3C-4107-B7DA-933263B99F49}" srcOrd="2" destOrd="0" parTransId="{D66A6A4E-64FB-4461-96C9-F2948D0A9D5A}" sibTransId="{AD90C82A-FD05-42E1-B791-75722678A21D}"/>
    <dgm:cxn modelId="{3EB8DAC5-25EA-4BDB-A06F-9DE9C5D5FF53}" srcId="{10FC645E-95C6-4EE8-B2E7-BFE89F494ACD}" destId="{570AF8CD-253A-42E5-9200-5D352C3ECD70}" srcOrd="0" destOrd="0" parTransId="{98457B0A-24C7-4CB3-9F51-242CF9F64B4B}" sibTransId="{50B766ED-7395-4666-928B-5B07769CB49D}"/>
    <dgm:cxn modelId="{793F75DA-C7E1-47E9-B320-0150D990FF5D}" type="presOf" srcId="{4E5DD260-956A-45BC-A227-136E20D45086}" destId="{A356885C-C3AA-46F0-9DC1-952316AD931E}" srcOrd="0" destOrd="0" presId="urn:microsoft.com/office/officeart/2005/8/layout/hList1"/>
    <dgm:cxn modelId="{A00263EB-978B-44B8-BC2F-87D552DE7749}" srcId="{7DD17BDE-BB4B-44DB-9DF3-BAE4D88CDB34}" destId="{8A9C301D-6ECD-44BC-93A2-375210AC8BA6}" srcOrd="2" destOrd="0" parTransId="{E743DF67-868A-442E-B15C-DBAF13564328}" sibTransId="{13EFB996-A9B8-4BDD-8B50-7141054026DF}"/>
    <dgm:cxn modelId="{924A23EF-D26C-4285-B65B-D67694A6F81A}" type="presOf" srcId="{570AF8CD-253A-42E5-9200-5D352C3ECD70}" destId="{74AA054F-9B0A-443D-811E-3D064452D51D}" srcOrd="0" destOrd="0" presId="urn:microsoft.com/office/officeart/2005/8/layout/hList1"/>
    <dgm:cxn modelId="{118BD6F5-932A-40B6-9A5B-098A7DEC8856}" srcId="{10FC645E-95C6-4EE8-B2E7-BFE89F494ACD}" destId="{7EF8C24A-4AFF-4B64-9031-A89AE300BF61}" srcOrd="2" destOrd="0" parTransId="{07DE1F76-60BA-468E-9088-B8D55E4C0041}" sibTransId="{41683AA0-9768-479F-BD17-23981AAEB03A}"/>
    <dgm:cxn modelId="{46DA29F8-080E-4E9A-9A5D-58A71266E6BA}" type="presOf" srcId="{DA6D8683-8708-402A-A65D-F0B4448E6A66}" destId="{D07E72F6-0AE9-41BB-A40D-6968A19B938D}" srcOrd="0" destOrd="0"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10FC645E-95C6-4EE8-B2E7-BFE89F494ACD}">
      <dgm:prSet phldrT="[Text]" custT="1"/>
      <dgm:spPr/>
      <dgm:t>
        <a:bodyPr/>
        <a:lstStyle/>
        <a:p>
          <a:r>
            <a:rPr lang="en-GB" sz="1600" b="1" dirty="0"/>
            <a:t>for</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ACE842A9-1F8E-461C-B0C1-DD1E5D90062F}">
      <dgm:prSet phldrT="[Text]" custT="1"/>
      <dgm:spPr/>
      <dgm:t>
        <a:bodyPr/>
        <a:lstStyle/>
        <a:p>
          <a:r>
            <a:rPr lang="en-GB" sz="1600" b="1" dirty="0"/>
            <a:t>while</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When looping isn't based on an iterative count, i.e. it's unpredictable</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endParaRPr lang="en-GB" dirty="0"/>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custT="1"/>
      <dgm:spPr/>
      <dgm:t>
        <a:bodyPr/>
        <a:lstStyle/>
        <a:p>
          <a:r>
            <a:rPr lang="en-GB" sz="1600" b="1" dirty="0"/>
            <a:t>loop</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When you want an infinite loop (most commonly)</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0AB72EB7-0D3C-4107-B7DA-933263B99F49}">
      <dgm:prSet phldrT="[Text]"/>
      <dgm:spPr/>
      <dgm:t>
        <a:bodyPr/>
        <a:lstStyle/>
        <a:p>
          <a:r>
            <a:rPr lang="en-GB" dirty="0"/>
            <a:t>When you DON'T know how many times to loop BEFORE YOU START</a:t>
          </a:r>
        </a:p>
      </dgm:t>
    </dgm:pt>
    <dgm:pt modelId="{D66A6A4E-64FB-4461-96C9-F2948D0A9D5A}" type="parTrans" cxnId="{952212C1-5667-40E3-B2A8-3FCE22366AC2}">
      <dgm:prSet/>
      <dgm:spPr/>
      <dgm:t>
        <a:bodyPr/>
        <a:lstStyle/>
        <a:p>
          <a:endParaRPr lang="en-GB"/>
        </a:p>
      </dgm:t>
    </dgm:pt>
    <dgm:pt modelId="{AD90C82A-FD05-42E1-B791-75722678A21D}" type="sibTrans" cxnId="{952212C1-5667-40E3-B2A8-3FCE22366AC2}">
      <dgm:prSet/>
      <dgm:spPr/>
      <dgm:t>
        <a:bodyPr/>
        <a:lstStyle/>
        <a:p>
          <a:endParaRPr lang="en-GB"/>
        </a:p>
      </dgm:t>
    </dgm:pt>
    <dgm:pt modelId="{6349EC5B-5BA0-423F-B7BC-333CBB041960}">
      <dgm:prSet phldrT="[Text]"/>
      <dgm:spPr/>
      <dgm:t>
        <a:bodyPr/>
        <a:lstStyle/>
        <a:p>
          <a:r>
            <a:rPr lang="en-GB" dirty="0"/>
            <a:t>When the loop may not even iterate once</a:t>
          </a:r>
        </a:p>
      </dgm:t>
    </dgm:pt>
    <dgm:pt modelId="{6A7FE018-CD07-4682-86A7-9D3B50E65E33}" type="parTrans" cxnId="{DF3FE076-DB5A-4885-9403-8347D5850598}">
      <dgm:prSet/>
      <dgm:spPr/>
      <dgm:t>
        <a:bodyPr/>
        <a:lstStyle/>
        <a:p>
          <a:endParaRPr lang="en-GB"/>
        </a:p>
      </dgm:t>
    </dgm:pt>
    <dgm:pt modelId="{69971B11-4DD9-487F-A1F8-881F35E27D1D}" type="sibTrans" cxnId="{DF3FE076-DB5A-4885-9403-8347D5850598}">
      <dgm:prSet/>
      <dgm:spPr/>
      <dgm:t>
        <a:bodyPr/>
        <a:lstStyle/>
        <a:p>
          <a:endParaRPr lang="en-GB"/>
        </a:p>
      </dgm:t>
    </dgm:pt>
    <dgm:pt modelId="{26BC5FCA-3568-43FD-AF1F-BD785223E3AE}">
      <dgm:prSet phldrT="[Text]"/>
      <dgm:spPr/>
      <dgm:t>
        <a:bodyPr/>
        <a:lstStyle/>
        <a:p>
          <a:r>
            <a:rPr lang="en-GB" dirty="0"/>
            <a:t>When iterating over data collections</a:t>
          </a:r>
        </a:p>
      </dgm:t>
    </dgm:pt>
    <dgm:pt modelId="{E08DEC7D-AEBF-4B06-B3C9-C11E18B59AB1}" type="parTrans" cxnId="{DC2AFB06-1503-45F6-9C07-D25B8753CDA3}">
      <dgm:prSet/>
      <dgm:spPr/>
      <dgm:t>
        <a:bodyPr/>
        <a:lstStyle/>
        <a:p>
          <a:endParaRPr lang="en-GB"/>
        </a:p>
      </dgm:t>
    </dgm:pt>
    <dgm:pt modelId="{E91F6CC8-0609-4A6A-8BB7-65DB5AF30D75}" type="sibTrans" cxnId="{DC2AFB06-1503-45F6-9C07-D25B8753CDA3}">
      <dgm:prSet/>
      <dgm:spPr/>
      <dgm:t>
        <a:bodyPr/>
        <a:lstStyle/>
        <a:p>
          <a:endParaRPr lang="en-GB"/>
        </a:p>
      </dgm:t>
    </dgm:pt>
    <dgm:pt modelId="{004ED7E9-8281-46F7-B419-F92BAD9A209B}">
      <dgm:prSet phldrT="[Text]"/>
      <dgm:spPr/>
      <dgm:t>
        <a:bodyPr/>
        <a:lstStyle/>
        <a:p>
          <a:r>
            <a:rPr lang="en-GB" dirty="0"/>
            <a:t>When you know how many times to loop BEFORE YOU START</a:t>
          </a:r>
        </a:p>
      </dgm:t>
    </dgm:pt>
    <dgm:pt modelId="{1DA09B60-4E61-433A-B392-376850499DE0}" type="parTrans" cxnId="{945E38E3-1F0B-47CD-96C8-BD733C306DE7}">
      <dgm:prSet/>
      <dgm:spPr/>
      <dgm:t>
        <a:bodyPr/>
        <a:lstStyle/>
        <a:p>
          <a:endParaRPr lang="en-GB"/>
        </a:p>
      </dgm:t>
    </dgm:pt>
    <dgm:pt modelId="{D0666FCA-1981-4B27-B0AD-0667F2B8741F}" type="sibTrans" cxnId="{945E38E3-1F0B-47CD-96C8-BD733C306DE7}">
      <dgm:prSet/>
      <dgm:spPr/>
      <dgm:t>
        <a:bodyPr/>
        <a:lstStyle/>
        <a:p>
          <a:endParaRPr lang="en-GB"/>
        </a:p>
      </dgm:t>
    </dgm:pt>
    <dgm:pt modelId="{D3FFE5CD-142D-40CB-A6C4-DF310366ED9A}">
      <dgm:prSet phldrT="[Text]"/>
      <dgm:spPr/>
      <dgm:t>
        <a:bodyPr/>
        <a:lstStyle/>
        <a:p>
          <a:r>
            <a:rPr lang="en-GB" dirty="0"/>
            <a:t>When iterating a fixed number of times (it's definite and therefore predictable)</a:t>
          </a:r>
        </a:p>
      </dgm:t>
    </dgm:pt>
    <dgm:pt modelId="{A7CF09B4-0565-490A-97E4-F9D16F2AAFDF}" type="parTrans" cxnId="{271A7DCE-E250-401F-ABE7-CBAC24A5A92B}">
      <dgm:prSet/>
      <dgm:spPr/>
      <dgm:t>
        <a:bodyPr/>
        <a:lstStyle/>
        <a:p>
          <a:endParaRPr lang="en-GB"/>
        </a:p>
      </dgm:t>
    </dgm:pt>
    <dgm:pt modelId="{5A3EBDF3-4EAF-4625-BF39-E37FD482390A}" type="sibTrans" cxnId="{271A7DCE-E250-401F-ABE7-CBAC24A5A92B}">
      <dgm:prSet/>
      <dgm:spPr/>
      <dgm:t>
        <a:bodyPr/>
        <a:lstStyle/>
        <a:p>
          <a:endParaRPr lang="en-GB"/>
        </a:p>
      </dgm:t>
    </dgm:pt>
    <dgm:pt modelId="{E54334B2-BDB0-4C22-B926-6E45AC02334E}">
      <dgm:prSet phldrT="[Text]"/>
      <dgm:spPr/>
      <dgm:t>
        <a:bodyPr/>
        <a:lstStyle/>
        <a:p>
          <a:r>
            <a:rPr lang="en-GB" dirty="0"/>
            <a:t>To simulate a post-conditioned do…while loop</a:t>
          </a:r>
        </a:p>
      </dgm:t>
    </dgm:pt>
    <dgm:pt modelId="{1294A535-2499-4043-8D83-7789B5E5AFB6}" type="parTrans" cxnId="{0A9AA7B2-D29F-471D-AD78-9128A6210E88}">
      <dgm:prSet/>
      <dgm:spPr/>
      <dgm:t>
        <a:bodyPr/>
        <a:lstStyle/>
        <a:p>
          <a:endParaRPr lang="en-GB"/>
        </a:p>
      </dgm:t>
    </dgm:pt>
    <dgm:pt modelId="{9AA812E7-C26D-4EB6-BF7C-FF3B03BEE00E}" type="sibTrans" cxnId="{0A9AA7B2-D29F-471D-AD78-9128A6210E88}">
      <dgm:prSet/>
      <dgm:spPr/>
      <dgm:t>
        <a:bodyPr/>
        <a:lstStyle/>
        <a:p>
          <a:endParaRPr lang="en-GB"/>
        </a:p>
      </dgm:t>
    </dgm:pt>
    <dgm:pt modelId="{36491403-5E3E-4330-96B2-32886ACA7FB2}">
      <dgm:prSet phldrT="[Text]"/>
      <dgm:spPr/>
      <dgm:t>
        <a:bodyPr/>
        <a:lstStyle/>
        <a:p>
          <a:r>
            <a:rPr lang="en-GB" dirty="0"/>
            <a:t>When the loop has to iterate at least ONCE.</a:t>
          </a:r>
        </a:p>
      </dgm:t>
    </dgm:pt>
    <dgm:pt modelId="{45A2F227-83DD-409C-9631-A3B7E0BFCBB2}" type="parTrans" cxnId="{E1026793-A2F1-49D4-A73C-B97A8E1810DB}">
      <dgm:prSet/>
      <dgm:spPr/>
      <dgm:t>
        <a:bodyPr/>
        <a:lstStyle/>
        <a:p>
          <a:endParaRPr lang="en-GB"/>
        </a:p>
      </dgm:t>
    </dgm:pt>
    <dgm:pt modelId="{8DF9C622-18AE-46CC-8660-A6877ECBAD5C}" type="sibTrans" cxnId="{E1026793-A2F1-49D4-A73C-B97A8E1810DB}">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3">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3">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3">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3">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3">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3">
        <dgm:presLayoutVars>
          <dgm:bulletEnabled val="1"/>
        </dgm:presLayoutVars>
      </dgm:prSet>
      <dgm:spPr/>
    </dgm:pt>
  </dgm:ptLst>
  <dgm:cxnLst>
    <dgm:cxn modelId="{F2170603-BEDC-48F5-A6B3-4002D18EFCFB}" type="presOf" srcId="{26BC5FCA-3568-43FD-AF1F-BD785223E3AE}" destId="{74AA054F-9B0A-443D-811E-3D064452D51D}" srcOrd="0" destOrd="1" presId="urn:microsoft.com/office/officeart/2005/8/layout/hList1"/>
    <dgm:cxn modelId="{DC2AFB06-1503-45F6-9C07-D25B8753CDA3}" srcId="{10FC645E-95C6-4EE8-B2E7-BFE89F494ACD}" destId="{26BC5FCA-3568-43FD-AF1F-BD785223E3AE}" srcOrd="1" destOrd="0" parTransId="{E08DEC7D-AEBF-4B06-B3C9-C11E18B59AB1}" sibTransId="{E91F6CC8-0609-4A6A-8BB7-65DB5AF30D75}"/>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3" presId="urn:microsoft.com/office/officeart/2005/8/layout/hList1"/>
    <dgm:cxn modelId="{9F194E12-8BCC-45E1-B65A-88BD18A15C37}" type="presOf" srcId="{D3FFE5CD-142D-40CB-A6C4-DF310366ED9A}" destId="{74AA054F-9B0A-443D-811E-3D064452D51D}" srcOrd="0" destOrd="0" presId="urn:microsoft.com/office/officeart/2005/8/layout/hList1"/>
    <dgm:cxn modelId="{8249ED1F-6B02-40D7-AB8A-9577A4014907}" srcId="{ACE842A9-1F8E-461C-B0C1-DD1E5D90062F}" destId="{24BCAADC-B513-4CBF-B2C1-0E04D59E25D6}" srcOrd="3" destOrd="0" parTransId="{976F62D1-6E3D-42CA-943A-68D137478459}" sibTransId="{A7871F9B-BFA4-4FFA-9D61-8B59D49F60D1}"/>
    <dgm:cxn modelId="{D3013331-5BB9-4A48-A3CD-5DB73BF4287A}" type="presOf" srcId="{36491403-5E3E-4330-96B2-32886ACA7FB2}" destId="{D07E72F6-0AE9-41BB-A40D-6968A19B938D}" srcOrd="0" destOrd="2" presId="urn:microsoft.com/office/officeart/2005/8/layout/hList1"/>
    <dgm:cxn modelId="{0BCC8F31-6A69-4F95-B5A1-A58DBDB5D1EC}" type="presOf" srcId="{93FE00C8-B086-494C-AF91-3F0065FF2EB0}" destId="{54D9BAFC-BDF0-47B3-83C8-B90893559225}" srcOrd="0" destOrd="0" presId="urn:microsoft.com/office/officeart/2005/8/layout/hList1"/>
    <dgm:cxn modelId="{81C1EA36-F5E7-4994-AC90-9197460FB8AF}" srcId="{4E5DD260-956A-45BC-A227-136E20D45086}" destId="{ACE842A9-1F8E-461C-B0C1-DD1E5D90062F}" srcOrd="1" destOrd="0" parTransId="{677E5B7F-8350-40E0-9E6D-7B84A625C0D2}" sibTransId="{5CF03BAA-3BB5-4E66-8AAB-1544721E4B2E}"/>
    <dgm:cxn modelId="{80A0AE40-62FA-42EA-BFDA-027CDC993B92}" srcId="{4E5DD260-956A-45BC-A227-136E20D45086}" destId="{7DD17BDE-BB4B-44DB-9DF3-BAE4D88CDB34}" srcOrd="2" destOrd="0" parTransId="{B3753D4C-A42D-432D-B00B-D2D5AAC66BFD}" sibTransId="{A194F40D-3652-47A9-9B99-990D53F26836}"/>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DF3FE076-DB5A-4885-9403-8347D5850598}" srcId="{ACE842A9-1F8E-461C-B0C1-DD1E5D90062F}" destId="{6349EC5B-5BA0-423F-B7BC-333CBB041960}" srcOrd="1" destOrd="0" parTransId="{6A7FE018-CD07-4682-86A7-9D3B50E65E33}" sibTransId="{69971B11-4DD9-487F-A1F8-881F35E27D1D}"/>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54C1E082-04F5-4499-B1D0-310F07DE1108}" type="presOf" srcId="{6349EC5B-5BA0-423F-B7BC-333CBB041960}" destId="{54D9BAFC-BDF0-47B3-83C8-B90893559225}" srcOrd="0" destOrd="1" presId="urn:microsoft.com/office/officeart/2005/8/layout/hList1"/>
    <dgm:cxn modelId="{7E4DC084-AD95-4FC1-96BC-A42FBAE5F558}" srcId="{4E5DD260-956A-45BC-A227-136E20D45086}" destId="{10FC645E-95C6-4EE8-B2E7-BFE89F494ACD}" srcOrd="0" destOrd="0" parTransId="{BB2AFB89-1A25-4393-943E-988A3B06EF06}" sibTransId="{883C6D5C-6849-4F2A-9ABF-D75D87EC8E15}"/>
    <dgm:cxn modelId="{E1026793-A2F1-49D4-A73C-B97A8E1810DB}" srcId="{7DD17BDE-BB4B-44DB-9DF3-BAE4D88CDB34}" destId="{36491403-5E3E-4330-96B2-32886ACA7FB2}" srcOrd="2" destOrd="0" parTransId="{45A2F227-83DD-409C-9631-A3B7E0BFCBB2}" sibTransId="{8DF9C622-18AE-46CC-8660-A6877ECBAD5C}"/>
    <dgm:cxn modelId="{3906C395-2CD3-4D53-8575-B7BC8B009EC5}" type="presOf" srcId="{E54334B2-BDB0-4C22-B926-6E45AC02334E}" destId="{D07E72F6-0AE9-41BB-A40D-6968A19B938D}" srcOrd="0" destOrd="1" presId="urn:microsoft.com/office/officeart/2005/8/layout/hList1"/>
    <dgm:cxn modelId="{22AFBEA4-6818-4004-9504-0869BD0BC052}" type="presOf" srcId="{0AB72EB7-0D3C-4107-B7DA-933263B99F49}" destId="{54D9BAFC-BDF0-47B3-83C8-B90893559225}" srcOrd="0" destOrd="2" presId="urn:microsoft.com/office/officeart/2005/8/layout/hList1"/>
    <dgm:cxn modelId="{0A9AA7B2-D29F-471D-AD78-9128A6210E88}" srcId="{7DD17BDE-BB4B-44DB-9DF3-BAE4D88CDB34}" destId="{E54334B2-BDB0-4C22-B926-6E45AC02334E}" srcOrd="1" destOrd="0" parTransId="{1294A535-2499-4043-8D83-7789B5E5AFB6}" sibTransId="{9AA812E7-C26D-4EB6-BF7C-FF3B03BEE00E}"/>
    <dgm:cxn modelId="{4995A1B7-D716-4AEE-83DF-34531717A9C4}" type="presOf" srcId="{004ED7E9-8281-46F7-B419-F92BAD9A209B}" destId="{74AA054F-9B0A-443D-811E-3D064452D51D}" srcOrd="0" destOrd="2" presId="urn:microsoft.com/office/officeart/2005/8/layout/hList1"/>
    <dgm:cxn modelId="{952212C1-5667-40E3-B2A8-3FCE22366AC2}" srcId="{ACE842A9-1F8E-461C-B0C1-DD1E5D90062F}" destId="{0AB72EB7-0D3C-4107-B7DA-933263B99F49}" srcOrd="2" destOrd="0" parTransId="{D66A6A4E-64FB-4461-96C9-F2948D0A9D5A}" sibTransId="{AD90C82A-FD05-42E1-B791-75722678A21D}"/>
    <dgm:cxn modelId="{271A7DCE-E250-401F-ABE7-CBAC24A5A92B}" srcId="{10FC645E-95C6-4EE8-B2E7-BFE89F494ACD}" destId="{D3FFE5CD-142D-40CB-A6C4-DF310366ED9A}" srcOrd="0" destOrd="0" parTransId="{A7CF09B4-0565-490A-97E4-F9D16F2AAFDF}" sibTransId="{5A3EBDF3-4EAF-4625-BF39-E37FD482390A}"/>
    <dgm:cxn modelId="{793F75DA-C7E1-47E9-B320-0150D990FF5D}" type="presOf" srcId="{4E5DD260-956A-45BC-A227-136E20D45086}" destId="{A356885C-C3AA-46F0-9DC1-952316AD931E}" srcOrd="0" destOrd="0" presId="urn:microsoft.com/office/officeart/2005/8/layout/hList1"/>
    <dgm:cxn modelId="{945E38E3-1F0B-47CD-96C8-BD733C306DE7}" srcId="{10FC645E-95C6-4EE8-B2E7-BFE89F494ACD}" destId="{004ED7E9-8281-46F7-B419-F92BAD9A209B}" srcOrd="2" destOrd="0" parTransId="{1DA09B60-4E61-433A-B392-376850499DE0}" sibTransId="{D0666FCA-1981-4B27-B0AD-0667F2B8741F}"/>
    <dgm:cxn modelId="{46DA29F8-080E-4E9A-9A5D-58A71266E6BA}" type="presOf" srcId="{DA6D8683-8708-402A-A65D-F0B4448E6A66}" destId="{D07E72F6-0AE9-41BB-A40D-6968A19B938D}" srcOrd="0" destOrd="0"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634" y="67392"/>
          <a:ext cx="1584152" cy="56434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Simple if</a:t>
          </a:r>
        </a:p>
      </dsp:txBody>
      <dsp:txXfrm>
        <a:off x="2634" y="67392"/>
        <a:ext cx="1584152" cy="564340"/>
      </dsp:txXfrm>
    </dsp:sp>
    <dsp:sp modelId="{74AA054F-9B0A-443D-811E-3D064452D51D}">
      <dsp:nvSpPr>
        <dsp:cNvPr id="0" name=""/>
        <dsp:cNvSpPr/>
      </dsp:nvSpPr>
      <dsp:spPr>
        <a:xfrm>
          <a:off x="2634" y="631732"/>
          <a:ext cx="1584152" cy="168688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One Boolean expression</a:t>
          </a:r>
        </a:p>
        <a:p>
          <a:pPr marL="114300" lvl="1" indent="-114300" algn="l" defTabSz="666750">
            <a:lnSpc>
              <a:spcPct val="90000"/>
            </a:lnSpc>
            <a:spcBef>
              <a:spcPct val="0"/>
            </a:spcBef>
            <a:spcAft>
              <a:spcPct val="15000"/>
            </a:spcAft>
            <a:buChar char="•"/>
          </a:pPr>
          <a:r>
            <a:rPr lang="en-GB" sz="1500" kern="1200" dirty="0"/>
            <a:t>One or more statements</a:t>
          </a:r>
        </a:p>
      </dsp:txBody>
      <dsp:txXfrm>
        <a:off x="2634" y="631732"/>
        <a:ext cx="1584152" cy="1686888"/>
      </dsp:txXfrm>
    </dsp:sp>
    <dsp:sp modelId="{A28D9D74-5CD5-47BA-83D8-6C5DDA408A70}">
      <dsp:nvSpPr>
        <dsp:cNvPr id="0" name=""/>
        <dsp:cNvSpPr/>
      </dsp:nvSpPr>
      <dsp:spPr>
        <a:xfrm>
          <a:off x="1808568" y="67392"/>
          <a:ext cx="1584152" cy="564340"/>
        </a:xfrm>
        <a:prstGeom prst="rect">
          <a:avLst/>
        </a:prstGeom>
        <a:gradFill rotWithShape="0">
          <a:gsLst>
            <a:gs pos="0">
              <a:schemeClr val="accent3">
                <a:hueOff val="823466"/>
                <a:satOff val="0"/>
                <a:lumOff val="8366"/>
                <a:alphaOff val="0"/>
                <a:satMod val="103000"/>
                <a:lumMod val="102000"/>
                <a:tint val="94000"/>
              </a:schemeClr>
            </a:gs>
            <a:gs pos="50000">
              <a:schemeClr val="accent3">
                <a:hueOff val="823466"/>
                <a:satOff val="0"/>
                <a:lumOff val="8366"/>
                <a:alphaOff val="0"/>
                <a:satMod val="110000"/>
                <a:lumMod val="100000"/>
                <a:shade val="100000"/>
              </a:schemeClr>
            </a:gs>
            <a:gs pos="100000">
              <a:schemeClr val="accent3">
                <a:hueOff val="823466"/>
                <a:satOff val="0"/>
                <a:lumOff val="8366"/>
                <a:alphaOff val="0"/>
                <a:lumMod val="99000"/>
                <a:satMod val="120000"/>
                <a:shade val="78000"/>
              </a:schemeClr>
            </a:gs>
          </a:gsLst>
          <a:lin ang="5400000" scaled="0"/>
        </a:gradFill>
        <a:ln w="6350" cap="flat" cmpd="sng" algn="ctr">
          <a:solidFill>
            <a:schemeClr val="accent3">
              <a:hueOff val="823466"/>
              <a:satOff val="0"/>
              <a:lumOff val="836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If…else statement</a:t>
          </a:r>
        </a:p>
      </dsp:txBody>
      <dsp:txXfrm>
        <a:off x="1808568" y="67392"/>
        <a:ext cx="1584152" cy="564340"/>
      </dsp:txXfrm>
    </dsp:sp>
    <dsp:sp modelId="{54D9BAFC-BDF0-47B3-83C8-B90893559225}">
      <dsp:nvSpPr>
        <dsp:cNvPr id="0" name=""/>
        <dsp:cNvSpPr/>
      </dsp:nvSpPr>
      <dsp:spPr>
        <a:xfrm>
          <a:off x="1808568" y="631732"/>
          <a:ext cx="1584152" cy="1686888"/>
        </a:xfrm>
        <a:prstGeom prst="rect">
          <a:avLst/>
        </a:prstGeom>
        <a:solidFill>
          <a:schemeClr val="accent3">
            <a:tint val="40000"/>
            <a:alpha val="90000"/>
            <a:hueOff val="1060852"/>
            <a:satOff val="28810"/>
            <a:lumOff val="2565"/>
            <a:alphaOff val="0"/>
          </a:schemeClr>
        </a:solidFill>
        <a:ln w="6350" cap="flat" cmpd="sng" algn="ctr">
          <a:solidFill>
            <a:schemeClr val="accent3">
              <a:tint val="40000"/>
              <a:alpha val="90000"/>
              <a:hueOff val="1060852"/>
              <a:satOff val="28810"/>
              <a:lumOff val="25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One Boolean expression</a:t>
          </a:r>
        </a:p>
        <a:p>
          <a:pPr marL="114300" lvl="1" indent="-114300" algn="l" defTabSz="666750">
            <a:lnSpc>
              <a:spcPct val="90000"/>
            </a:lnSpc>
            <a:spcBef>
              <a:spcPct val="0"/>
            </a:spcBef>
            <a:spcAft>
              <a:spcPct val="15000"/>
            </a:spcAft>
            <a:buChar char="•"/>
          </a:pPr>
          <a:r>
            <a:rPr lang="en-GB" sz="1500" kern="1200" dirty="0"/>
            <a:t>One or more statements</a:t>
          </a:r>
        </a:p>
        <a:p>
          <a:pPr marL="114300" lvl="1" indent="-114300" algn="l" defTabSz="666750">
            <a:lnSpc>
              <a:spcPct val="90000"/>
            </a:lnSpc>
            <a:spcBef>
              <a:spcPct val="0"/>
            </a:spcBef>
            <a:spcAft>
              <a:spcPct val="15000"/>
            </a:spcAft>
            <a:buChar char="•"/>
          </a:pPr>
          <a:r>
            <a:rPr lang="en-GB" sz="1500" kern="1200" dirty="0"/>
            <a:t>Optional else statement</a:t>
          </a:r>
        </a:p>
      </dsp:txBody>
      <dsp:txXfrm>
        <a:off x="1808568" y="631732"/>
        <a:ext cx="1584152" cy="1686888"/>
      </dsp:txXfrm>
    </dsp:sp>
    <dsp:sp modelId="{EA737F5A-B4A3-40CD-BBD6-C9115A9D5D23}">
      <dsp:nvSpPr>
        <dsp:cNvPr id="0" name=""/>
        <dsp:cNvSpPr/>
      </dsp:nvSpPr>
      <dsp:spPr>
        <a:xfrm>
          <a:off x="3614502" y="67392"/>
          <a:ext cx="1584152" cy="564340"/>
        </a:xfrm>
        <a:prstGeom prst="rect">
          <a:avLst/>
        </a:prstGeom>
        <a:gradFill rotWithShape="0">
          <a:gsLst>
            <a:gs pos="0">
              <a:schemeClr val="accent3">
                <a:hueOff val="1646931"/>
                <a:satOff val="0"/>
                <a:lumOff val="16732"/>
                <a:alphaOff val="0"/>
                <a:satMod val="103000"/>
                <a:lumMod val="102000"/>
                <a:tint val="94000"/>
              </a:schemeClr>
            </a:gs>
            <a:gs pos="50000">
              <a:schemeClr val="accent3">
                <a:hueOff val="1646931"/>
                <a:satOff val="0"/>
                <a:lumOff val="16732"/>
                <a:alphaOff val="0"/>
                <a:satMod val="110000"/>
                <a:lumMod val="100000"/>
                <a:shade val="100000"/>
              </a:schemeClr>
            </a:gs>
            <a:gs pos="100000">
              <a:schemeClr val="accent3">
                <a:hueOff val="1646931"/>
                <a:satOff val="0"/>
                <a:lumOff val="16732"/>
                <a:alphaOff val="0"/>
                <a:lumMod val="99000"/>
                <a:satMod val="120000"/>
                <a:shade val="78000"/>
              </a:schemeClr>
            </a:gs>
          </a:gsLst>
          <a:lin ang="5400000" scaled="0"/>
        </a:gradFill>
        <a:ln w="6350" cap="flat" cmpd="sng" algn="ctr">
          <a:solidFill>
            <a:schemeClr val="accent3">
              <a:hueOff val="1646931"/>
              <a:satOff val="0"/>
              <a:lumOff val="1673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Nested if…else</a:t>
          </a:r>
        </a:p>
      </dsp:txBody>
      <dsp:txXfrm>
        <a:off x="3614502" y="67392"/>
        <a:ext cx="1584152" cy="564340"/>
      </dsp:txXfrm>
    </dsp:sp>
    <dsp:sp modelId="{D07E72F6-0AE9-41BB-A40D-6968A19B938D}">
      <dsp:nvSpPr>
        <dsp:cNvPr id="0" name=""/>
        <dsp:cNvSpPr/>
      </dsp:nvSpPr>
      <dsp:spPr>
        <a:xfrm>
          <a:off x="3614502" y="631732"/>
          <a:ext cx="1584152" cy="1686888"/>
        </a:xfrm>
        <a:prstGeom prst="rect">
          <a:avLst/>
        </a:prstGeom>
        <a:solidFill>
          <a:schemeClr val="accent3">
            <a:tint val="40000"/>
            <a:alpha val="90000"/>
            <a:hueOff val="2121704"/>
            <a:satOff val="57619"/>
            <a:lumOff val="5131"/>
            <a:alphaOff val="0"/>
          </a:schemeClr>
        </a:solidFill>
        <a:ln w="6350" cap="flat" cmpd="sng" algn="ctr">
          <a:solidFill>
            <a:schemeClr val="accent3">
              <a:tint val="40000"/>
              <a:alpha val="90000"/>
              <a:hueOff val="2121704"/>
              <a:satOff val="57619"/>
              <a:lumOff val="513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Multiple if…else constructs</a:t>
          </a:r>
        </a:p>
      </dsp:txBody>
      <dsp:txXfrm>
        <a:off x="3614502" y="631732"/>
        <a:ext cx="1584152" cy="1686888"/>
      </dsp:txXfrm>
    </dsp:sp>
    <dsp:sp modelId="{C8F2DBA5-8BCF-4C6F-8609-80C2F61B1236}">
      <dsp:nvSpPr>
        <dsp:cNvPr id="0" name=""/>
        <dsp:cNvSpPr/>
      </dsp:nvSpPr>
      <dsp:spPr>
        <a:xfrm>
          <a:off x="5420436" y="67392"/>
          <a:ext cx="1584152" cy="56434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Match statement</a:t>
          </a:r>
        </a:p>
      </dsp:txBody>
      <dsp:txXfrm>
        <a:off x="5420436" y="67392"/>
        <a:ext cx="1584152" cy="564340"/>
      </dsp:txXfrm>
    </dsp:sp>
    <dsp:sp modelId="{6AA65836-3DD1-42CE-B9CE-83134FB5B1A1}">
      <dsp:nvSpPr>
        <dsp:cNvPr id="0" name=""/>
        <dsp:cNvSpPr/>
      </dsp:nvSpPr>
      <dsp:spPr>
        <a:xfrm>
          <a:off x="5420436" y="631732"/>
          <a:ext cx="1584152" cy="1686888"/>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Test a variable against a list of values</a:t>
          </a:r>
        </a:p>
        <a:p>
          <a:pPr marL="114300" lvl="1" indent="-114300" algn="l" defTabSz="666750">
            <a:lnSpc>
              <a:spcPct val="90000"/>
            </a:lnSpc>
            <a:spcBef>
              <a:spcPct val="0"/>
            </a:spcBef>
            <a:spcAft>
              <a:spcPct val="15000"/>
            </a:spcAft>
            <a:buChar char="•"/>
          </a:pPr>
          <a:r>
            <a:rPr lang="en-GB" sz="1500" kern="1200" dirty="0"/>
            <a:t>Similar to C's </a:t>
          </a:r>
          <a:r>
            <a:rPr lang="en-GB" sz="1500" b="1" kern="1200" dirty="0"/>
            <a:t>switch</a:t>
          </a:r>
          <a:r>
            <a:rPr lang="en-GB" sz="1500" kern="1200" dirty="0"/>
            <a:t> statement</a:t>
          </a:r>
        </a:p>
      </dsp:txBody>
      <dsp:txXfrm>
        <a:off x="5420436" y="631732"/>
        <a:ext cx="1584152" cy="1686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189" y="46772"/>
          <a:ext cx="2135013" cy="3744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for</a:t>
          </a:r>
        </a:p>
      </dsp:txBody>
      <dsp:txXfrm>
        <a:off x="2189" y="46772"/>
        <a:ext cx="2135013" cy="374400"/>
      </dsp:txXfrm>
    </dsp:sp>
    <dsp:sp modelId="{74AA054F-9B0A-443D-811E-3D064452D51D}">
      <dsp:nvSpPr>
        <dsp:cNvPr id="0" name=""/>
        <dsp:cNvSpPr/>
      </dsp:nvSpPr>
      <dsp:spPr>
        <a:xfrm>
          <a:off x="2189" y="421172"/>
          <a:ext cx="2135013" cy="191806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Definite loop</a:t>
          </a:r>
        </a:p>
        <a:p>
          <a:pPr marL="114300" lvl="1" indent="-114300" algn="l" defTabSz="577850">
            <a:lnSpc>
              <a:spcPct val="90000"/>
            </a:lnSpc>
            <a:spcBef>
              <a:spcPct val="0"/>
            </a:spcBef>
            <a:spcAft>
              <a:spcPct val="15000"/>
            </a:spcAft>
            <a:buChar char="•"/>
          </a:pPr>
          <a:r>
            <a:rPr lang="en-GB" sz="1300" kern="1200" dirty="0"/>
            <a:t>Pre-conditioned</a:t>
          </a:r>
        </a:p>
        <a:p>
          <a:pPr marL="114300" lvl="1" indent="-114300" algn="l" defTabSz="577850">
            <a:lnSpc>
              <a:spcPct val="90000"/>
            </a:lnSpc>
            <a:spcBef>
              <a:spcPct val="0"/>
            </a:spcBef>
            <a:spcAft>
              <a:spcPct val="15000"/>
            </a:spcAft>
            <a:buChar char="•"/>
          </a:pPr>
          <a:r>
            <a:rPr lang="en-GB" sz="1300" kern="1200" dirty="0"/>
            <a:t>A form of enhanced for loop</a:t>
          </a:r>
        </a:p>
        <a:p>
          <a:pPr marL="114300" lvl="1" indent="-114300" algn="l" defTabSz="577850">
            <a:lnSpc>
              <a:spcPct val="90000"/>
            </a:lnSpc>
            <a:spcBef>
              <a:spcPct val="0"/>
            </a:spcBef>
            <a:spcAft>
              <a:spcPct val="15000"/>
            </a:spcAft>
            <a:buChar char="•"/>
          </a:pPr>
          <a:r>
            <a:rPr lang="en-GB" sz="1300" kern="1200" dirty="0"/>
            <a:t>Iterate a fixed number of times or over a fixed set of values</a:t>
          </a:r>
        </a:p>
      </dsp:txBody>
      <dsp:txXfrm>
        <a:off x="2189" y="421172"/>
        <a:ext cx="2135013" cy="1918068"/>
      </dsp:txXfrm>
    </dsp:sp>
    <dsp:sp modelId="{A28D9D74-5CD5-47BA-83D8-6C5DDA408A70}">
      <dsp:nvSpPr>
        <dsp:cNvPr id="0" name=""/>
        <dsp:cNvSpPr/>
      </dsp:nvSpPr>
      <dsp:spPr>
        <a:xfrm>
          <a:off x="2436105" y="46772"/>
          <a:ext cx="2135013" cy="374400"/>
        </a:xfrm>
        <a:prstGeom prst="rect">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w="6350" cap="flat" cmpd="sng" algn="ctr">
          <a:solidFill>
            <a:schemeClr val="accent3">
              <a:hueOff val="1235198"/>
              <a:satOff val="0"/>
              <a:lumOff val="1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while</a:t>
          </a:r>
        </a:p>
      </dsp:txBody>
      <dsp:txXfrm>
        <a:off x="2436105" y="46772"/>
        <a:ext cx="2135013" cy="374400"/>
      </dsp:txXfrm>
    </dsp:sp>
    <dsp:sp modelId="{54D9BAFC-BDF0-47B3-83C8-B90893559225}">
      <dsp:nvSpPr>
        <dsp:cNvPr id="0" name=""/>
        <dsp:cNvSpPr/>
      </dsp:nvSpPr>
      <dsp:spPr>
        <a:xfrm>
          <a:off x="2436105" y="421172"/>
          <a:ext cx="2135013" cy="1918068"/>
        </a:xfrm>
        <a:prstGeom prst="rect">
          <a:avLst/>
        </a:prstGeom>
        <a:solidFill>
          <a:schemeClr val="accent3">
            <a:tint val="40000"/>
            <a:alpha val="90000"/>
            <a:hueOff val="1591278"/>
            <a:satOff val="43214"/>
            <a:lumOff val="3848"/>
            <a:alphaOff val="0"/>
          </a:schemeClr>
        </a:solidFill>
        <a:ln w="6350" cap="flat" cmpd="sng" algn="ctr">
          <a:solidFill>
            <a:schemeClr val="accent3">
              <a:tint val="40000"/>
              <a:alpha val="90000"/>
              <a:hueOff val="1591278"/>
              <a:satOff val="43214"/>
              <a:lumOff val="384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Definite loop</a:t>
          </a:r>
        </a:p>
        <a:p>
          <a:pPr marL="114300" lvl="1" indent="-114300" algn="l" defTabSz="577850">
            <a:lnSpc>
              <a:spcPct val="90000"/>
            </a:lnSpc>
            <a:spcBef>
              <a:spcPct val="0"/>
            </a:spcBef>
            <a:spcAft>
              <a:spcPct val="15000"/>
            </a:spcAft>
            <a:buChar char="•"/>
          </a:pPr>
          <a:r>
            <a:rPr lang="en-GB" sz="1300" kern="1200" dirty="0"/>
            <a:t>Pre-conditioned</a:t>
          </a:r>
        </a:p>
        <a:p>
          <a:pPr marL="114300" lvl="1" indent="-114300" algn="l" defTabSz="577850">
            <a:lnSpc>
              <a:spcPct val="90000"/>
            </a:lnSpc>
            <a:spcBef>
              <a:spcPct val="0"/>
            </a:spcBef>
            <a:spcAft>
              <a:spcPct val="15000"/>
            </a:spcAft>
            <a:buChar char="•"/>
          </a:pPr>
          <a:r>
            <a:rPr lang="en-GB" sz="1300" kern="1200" dirty="0"/>
            <a:t>Uses one Boolean expression which causes one or more statements to repeat while it evaluates to true</a:t>
          </a:r>
        </a:p>
        <a:p>
          <a:pPr marL="114300" lvl="1" indent="-114300" algn="l" defTabSz="577850">
            <a:lnSpc>
              <a:spcPct val="90000"/>
            </a:lnSpc>
            <a:spcBef>
              <a:spcPct val="0"/>
            </a:spcBef>
            <a:spcAft>
              <a:spcPct val="15000"/>
            </a:spcAft>
            <a:buChar char="•"/>
          </a:pPr>
          <a:endParaRPr lang="en-GB" sz="1300" kern="1200" dirty="0"/>
        </a:p>
      </dsp:txBody>
      <dsp:txXfrm>
        <a:off x="2436105" y="421172"/>
        <a:ext cx="2135013" cy="1918068"/>
      </dsp:txXfrm>
    </dsp:sp>
    <dsp:sp modelId="{EA737F5A-B4A3-40CD-BBD6-C9115A9D5D23}">
      <dsp:nvSpPr>
        <dsp:cNvPr id="0" name=""/>
        <dsp:cNvSpPr/>
      </dsp:nvSpPr>
      <dsp:spPr>
        <a:xfrm>
          <a:off x="4870020" y="46772"/>
          <a:ext cx="2135013" cy="3744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loop</a:t>
          </a:r>
        </a:p>
      </dsp:txBody>
      <dsp:txXfrm>
        <a:off x="4870020" y="46772"/>
        <a:ext cx="2135013" cy="374400"/>
      </dsp:txXfrm>
    </dsp:sp>
    <dsp:sp modelId="{D07E72F6-0AE9-41BB-A40D-6968A19B938D}">
      <dsp:nvSpPr>
        <dsp:cNvPr id="0" name=""/>
        <dsp:cNvSpPr/>
      </dsp:nvSpPr>
      <dsp:spPr>
        <a:xfrm>
          <a:off x="4870020" y="421172"/>
          <a:ext cx="2135013" cy="1918068"/>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Indefinite loop</a:t>
          </a:r>
        </a:p>
        <a:p>
          <a:pPr marL="114300" lvl="1" indent="-114300" algn="l" defTabSz="577850">
            <a:lnSpc>
              <a:spcPct val="90000"/>
            </a:lnSpc>
            <a:spcBef>
              <a:spcPct val="0"/>
            </a:spcBef>
            <a:spcAft>
              <a:spcPct val="15000"/>
            </a:spcAft>
            <a:buChar char="•"/>
          </a:pPr>
          <a:r>
            <a:rPr lang="en-GB" sz="1300" kern="1200" dirty="0"/>
            <a:t>Has </a:t>
          </a:r>
          <a:r>
            <a:rPr lang="en-GB" sz="1300" b="1" kern="1200" dirty="0"/>
            <a:t>no</a:t>
          </a:r>
          <a:r>
            <a:rPr lang="en-GB" sz="1300" kern="1200" dirty="0"/>
            <a:t> Boolean expression to control loop iteration</a:t>
          </a:r>
        </a:p>
        <a:p>
          <a:pPr marL="114300" lvl="1" indent="-114300" algn="l" defTabSz="577850">
            <a:lnSpc>
              <a:spcPct val="90000"/>
            </a:lnSpc>
            <a:spcBef>
              <a:spcPct val="0"/>
            </a:spcBef>
            <a:spcAft>
              <a:spcPct val="15000"/>
            </a:spcAft>
            <a:buChar char="•"/>
          </a:pPr>
          <a:r>
            <a:rPr lang="en-GB" sz="1300" kern="1200" dirty="0"/>
            <a:t>Requires use of </a:t>
          </a:r>
          <a:r>
            <a:rPr lang="en-GB" sz="1300" b="1" kern="1200" dirty="0">
              <a:latin typeface="Consolas" panose="020B0609020204030204" pitchFamily="49" charset="0"/>
            </a:rPr>
            <a:t>break</a:t>
          </a:r>
          <a:r>
            <a:rPr lang="en-GB" sz="1300" kern="1200" dirty="0"/>
            <a:t> keyword to exit</a:t>
          </a:r>
        </a:p>
      </dsp:txBody>
      <dsp:txXfrm>
        <a:off x="4870020" y="421172"/>
        <a:ext cx="2135013" cy="19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153" y="165014"/>
          <a:ext cx="2099497" cy="374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for</a:t>
          </a:r>
        </a:p>
      </dsp:txBody>
      <dsp:txXfrm>
        <a:off x="2153" y="165014"/>
        <a:ext cx="2099497" cy="374400"/>
      </dsp:txXfrm>
    </dsp:sp>
    <dsp:sp modelId="{74AA054F-9B0A-443D-811E-3D064452D51D}">
      <dsp:nvSpPr>
        <dsp:cNvPr id="0" name=""/>
        <dsp:cNvSpPr/>
      </dsp:nvSpPr>
      <dsp:spPr>
        <a:xfrm>
          <a:off x="2153" y="539414"/>
          <a:ext cx="2099497" cy="226376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iterating a fixed number of times (it's definite and therefore predictable)</a:t>
          </a:r>
        </a:p>
        <a:p>
          <a:pPr marL="114300" lvl="1" indent="-114300" algn="l" defTabSz="577850">
            <a:lnSpc>
              <a:spcPct val="90000"/>
            </a:lnSpc>
            <a:spcBef>
              <a:spcPct val="0"/>
            </a:spcBef>
            <a:spcAft>
              <a:spcPct val="15000"/>
            </a:spcAft>
            <a:buChar char="•"/>
          </a:pPr>
          <a:r>
            <a:rPr lang="en-GB" sz="1300" kern="1200" dirty="0"/>
            <a:t>When iterating over data collections</a:t>
          </a:r>
        </a:p>
        <a:p>
          <a:pPr marL="114300" lvl="1" indent="-114300" algn="l" defTabSz="577850">
            <a:lnSpc>
              <a:spcPct val="90000"/>
            </a:lnSpc>
            <a:spcBef>
              <a:spcPct val="0"/>
            </a:spcBef>
            <a:spcAft>
              <a:spcPct val="15000"/>
            </a:spcAft>
            <a:buChar char="•"/>
          </a:pPr>
          <a:r>
            <a:rPr lang="en-GB" sz="1300" kern="1200" dirty="0"/>
            <a:t>When you know how many times to loop BEFORE YOU START</a:t>
          </a:r>
        </a:p>
      </dsp:txBody>
      <dsp:txXfrm>
        <a:off x="2153" y="539414"/>
        <a:ext cx="2099497" cy="2263767"/>
      </dsp:txXfrm>
    </dsp:sp>
    <dsp:sp modelId="{A28D9D74-5CD5-47BA-83D8-6C5DDA408A70}">
      <dsp:nvSpPr>
        <dsp:cNvPr id="0" name=""/>
        <dsp:cNvSpPr/>
      </dsp:nvSpPr>
      <dsp:spPr>
        <a:xfrm>
          <a:off x="2395580" y="165014"/>
          <a:ext cx="2099497" cy="374400"/>
        </a:xfrm>
        <a:prstGeom prst="rect">
          <a:avLst/>
        </a:prstGeom>
        <a:solidFill>
          <a:schemeClr val="accent3">
            <a:hueOff val="1235198"/>
            <a:satOff val="0"/>
            <a:lumOff val="12549"/>
            <a:alphaOff val="0"/>
          </a:schemeClr>
        </a:solidFill>
        <a:ln w="12700" cap="flat" cmpd="sng" algn="ctr">
          <a:solidFill>
            <a:schemeClr val="accent3">
              <a:hueOff val="1235198"/>
              <a:satOff val="0"/>
              <a:lumOff val="1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while</a:t>
          </a:r>
        </a:p>
      </dsp:txBody>
      <dsp:txXfrm>
        <a:off x="2395580" y="165014"/>
        <a:ext cx="2099497" cy="374400"/>
      </dsp:txXfrm>
    </dsp:sp>
    <dsp:sp modelId="{54D9BAFC-BDF0-47B3-83C8-B90893559225}">
      <dsp:nvSpPr>
        <dsp:cNvPr id="0" name=""/>
        <dsp:cNvSpPr/>
      </dsp:nvSpPr>
      <dsp:spPr>
        <a:xfrm>
          <a:off x="2395580" y="539414"/>
          <a:ext cx="2099497" cy="2263767"/>
        </a:xfrm>
        <a:prstGeom prst="rect">
          <a:avLst/>
        </a:prstGeom>
        <a:solidFill>
          <a:schemeClr val="accent3">
            <a:tint val="40000"/>
            <a:alpha val="90000"/>
            <a:hueOff val="1591278"/>
            <a:satOff val="43214"/>
            <a:lumOff val="3848"/>
            <a:alphaOff val="0"/>
          </a:schemeClr>
        </a:solidFill>
        <a:ln w="12700" cap="flat" cmpd="sng" algn="ctr">
          <a:solidFill>
            <a:schemeClr val="accent3">
              <a:tint val="40000"/>
              <a:alpha val="90000"/>
              <a:hueOff val="1591278"/>
              <a:satOff val="43214"/>
              <a:lumOff val="38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looping isn't based on an iterative count, i.e. it's unpredictable</a:t>
          </a:r>
        </a:p>
        <a:p>
          <a:pPr marL="114300" lvl="1" indent="-114300" algn="l" defTabSz="577850">
            <a:lnSpc>
              <a:spcPct val="90000"/>
            </a:lnSpc>
            <a:spcBef>
              <a:spcPct val="0"/>
            </a:spcBef>
            <a:spcAft>
              <a:spcPct val="15000"/>
            </a:spcAft>
            <a:buChar char="•"/>
          </a:pPr>
          <a:r>
            <a:rPr lang="en-GB" sz="1300" kern="1200" dirty="0"/>
            <a:t>When the loop may not even iterate once</a:t>
          </a:r>
        </a:p>
        <a:p>
          <a:pPr marL="114300" lvl="1" indent="-114300" algn="l" defTabSz="577850">
            <a:lnSpc>
              <a:spcPct val="90000"/>
            </a:lnSpc>
            <a:spcBef>
              <a:spcPct val="0"/>
            </a:spcBef>
            <a:spcAft>
              <a:spcPct val="15000"/>
            </a:spcAft>
            <a:buChar char="•"/>
          </a:pPr>
          <a:r>
            <a:rPr lang="en-GB" sz="1300" kern="1200" dirty="0"/>
            <a:t>When you DON'T know how many times to loop BEFORE YOU START</a:t>
          </a:r>
        </a:p>
        <a:p>
          <a:pPr marL="114300" lvl="1" indent="-114300" algn="l" defTabSz="577850">
            <a:lnSpc>
              <a:spcPct val="90000"/>
            </a:lnSpc>
            <a:spcBef>
              <a:spcPct val="0"/>
            </a:spcBef>
            <a:spcAft>
              <a:spcPct val="15000"/>
            </a:spcAft>
            <a:buChar char="•"/>
          </a:pPr>
          <a:endParaRPr lang="en-GB" sz="1300" kern="1200" dirty="0"/>
        </a:p>
      </dsp:txBody>
      <dsp:txXfrm>
        <a:off x="2395580" y="539414"/>
        <a:ext cx="2099497" cy="2263767"/>
      </dsp:txXfrm>
    </dsp:sp>
    <dsp:sp modelId="{EA737F5A-B4A3-40CD-BBD6-C9115A9D5D23}">
      <dsp:nvSpPr>
        <dsp:cNvPr id="0" name=""/>
        <dsp:cNvSpPr/>
      </dsp:nvSpPr>
      <dsp:spPr>
        <a:xfrm>
          <a:off x="4789007" y="165014"/>
          <a:ext cx="2099497" cy="374400"/>
        </a:xfrm>
        <a:prstGeom prst="rect">
          <a:avLst/>
        </a:prstGeom>
        <a:solidFill>
          <a:schemeClr val="accent3">
            <a:hueOff val="2470397"/>
            <a:satOff val="0"/>
            <a:lumOff val="25098"/>
            <a:alphaOff val="0"/>
          </a:schemeClr>
        </a:solidFill>
        <a:ln w="12700" cap="flat" cmpd="sng" algn="ctr">
          <a:solidFill>
            <a:schemeClr val="accent3">
              <a:hueOff val="2470397"/>
              <a:satOff val="0"/>
              <a:lumOff val="2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loop</a:t>
          </a:r>
        </a:p>
      </dsp:txBody>
      <dsp:txXfrm>
        <a:off x="4789007" y="165014"/>
        <a:ext cx="2099497" cy="374400"/>
      </dsp:txXfrm>
    </dsp:sp>
    <dsp:sp modelId="{D07E72F6-0AE9-41BB-A40D-6968A19B938D}">
      <dsp:nvSpPr>
        <dsp:cNvPr id="0" name=""/>
        <dsp:cNvSpPr/>
      </dsp:nvSpPr>
      <dsp:spPr>
        <a:xfrm>
          <a:off x="4789007" y="539414"/>
          <a:ext cx="2099497" cy="2263767"/>
        </a:xfrm>
        <a:prstGeom prst="rect">
          <a:avLst/>
        </a:prstGeom>
        <a:solidFill>
          <a:schemeClr val="accent3">
            <a:tint val="40000"/>
            <a:alpha val="90000"/>
            <a:hueOff val="3182556"/>
            <a:satOff val="86429"/>
            <a:lumOff val="7696"/>
            <a:alphaOff val="0"/>
          </a:schemeClr>
        </a:solidFill>
        <a:ln w="12700" cap="flat" cmpd="sng" algn="ctr">
          <a:solidFill>
            <a:schemeClr val="accent3">
              <a:tint val="40000"/>
              <a:alpha val="90000"/>
              <a:hueOff val="3182556"/>
              <a:satOff val="86429"/>
              <a:lumOff val="76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you want an infinite loop (most commonly)</a:t>
          </a:r>
        </a:p>
        <a:p>
          <a:pPr marL="114300" lvl="1" indent="-114300" algn="l" defTabSz="577850">
            <a:lnSpc>
              <a:spcPct val="90000"/>
            </a:lnSpc>
            <a:spcBef>
              <a:spcPct val="0"/>
            </a:spcBef>
            <a:spcAft>
              <a:spcPct val="15000"/>
            </a:spcAft>
            <a:buChar char="•"/>
          </a:pPr>
          <a:r>
            <a:rPr lang="en-GB" sz="1300" kern="1200" dirty="0"/>
            <a:t>To simulate a post-conditioned do…while loop</a:t>
          </a:r>
        </a:p>
        <a:p>
          <a:pPr marL="114300" lvl="1" indent="-114300" algn="l" defTabSz="577850">
            <a:lnSpc>
              <a:spcPct val="90000"/>
            </a:lnSpc>
            <a:spcBef>
              <a:spcPct val="0"/>
            </a:spcBef>
            <a:spcAft>
              <a:spcPct val="15000"/>
            </a:spcAft>
            <a:buChar char="•"/>
          </a:pPr>
          <a:r>
            <a:rPr lang="en-GB" sz="1300" kern="1200" dirty="0"/>
            <a:t>When the loop has to iterate at least ONCE.</a:t>
          </a:r>
        </a:p>
      </dsp:txBody>
      <dsp:txXfrm>
        <a:off x="4789007" y="539414"/>
        <a:ext cx="2099497" cy="226376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16/10/2023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16/10/2023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lack of the ternary operator can mean that traditional C-style one-line return statements can look more awkward when implemented in Rust…</a:t>
            </a:r>
          </a:p>
          <a:p>
            <a:endParaRPr lang="en-GB" dirty="0"/>
          </a:p>
          <a:p>
            <a:r>
              <a:rPr lang="en-GB" dirty="0"/>
              <a:t>e.g. (original Rust with ?: operator)</a:t>
            </a:r>
          </a:p>
          <a:p>
            <a:endParaRPr lang="en-GB" dirty="0"/>
          </a:p>
          <a:p>
            <a:r>
              <a:rPr lang="en-US" b="1" dirty="0">
                <a:effectLst/>
              </a:rPr>
              <a:t>return</a:t>
            </a:r>
            <a:r>
              <a:rPr lang="en-US" b="1" dirty="0"/>
              <a:t> var1 &gt; var2 ? -</a:t>
            </a:r>
            <a:r>
              <a:rPr lang="en-US" b="1" dirty="0">
                <a:effectLst/>
              </a:rPr>
              <a:t>1</a:t>
            </a:r>
            <a:r>
              <a:rPr lang="en-US" b="1" dirty="0"/>
              <a:t> </a:t>
            </a:r>
            <a:r>
              <a:rPr lang="en-US" b="1" dirty="0">
                <a:effectLst/>
              </a:rPr>
              <a:t>:</a:t>
            </a:r>
            <a:r>
              <a:rPr lang="en-US" b="1" dirty="0"/>
              <a:t> </a:t>
            </a:r>
            <a:r>
              <a:rPr lang="en-US" b="1" dirty="0">
                <a:effectLst/>
              </a:rPr>
              <a:t>1</a:t>
            </a:r>
          </a:p>
          <a:p>
            <a:endParaRPr lang="en-US" dirty="0">
              <a:effectLst/>
            </a:endParaRPr>
          </a:p>
          <a:p>
            <a:r>
              <a:rPr lang="en-US" dirty="0">
                <a:effectLst/>
              </a:rPr>
              <a:t>Becomes…</a:t>
            </a:r>
          </a:p>
          <a:p>
            <a:endParaRPr lang="en-US" dirty="0">
              <a:effectLst/>
            </a:endParaRPr>
          </a:p>
          <a:p>
            <a:r>
              <a:rPr lang="en-US" b="1" dirty="0">
                <a:effectLst/>
              </a:rPr>
              <a:t>return</a:t>
            </a:r>
            <a:r>
              <a:rPr lang="en-US" b="1" dirty="0"/>
              <a:t> if </a:t>
            </a:r>
            <a:r>
              <a:rPr lang="en-US" b="1" dirty="0">
                <a:effectLst/>
              </a:rPr>
              <a:t>var1 &gt; var2 {</a:t>
            </a:r>
          </a:p>
          <a:p>
            <a:r>
              <a:rPr lang="en-US" b="1" dirty="0">
                <a:effectLst/>
              </a:rPr>
              <a:t>  </a:t>
            </a:r>
            <a:r>
              <a:rPr lang="en-US" b="1" dirty="0"/>
              <a:t> -</a:t>
            </a:r>
            <a:r>
              <a:rPr lang="en-US" b="1" dirty="0">
                <a:effectLst/>
              </a:rPr>
              <a:t>1</a:t>
            </a:r>
            <a:r>
              <a:rPr lang="en-US" b="1" dirty="0"/>
              <a:t> </a:t>
            </a:r>
          </a:p>
          <a:p>
            <a:r>
              <a:rPr lang="en-US" b="1" dirty="0">
                <a:effectLst/>
              </a:rPr>
              <a:t>}</a:t>
            </a:r>
            <a:r>
              <a:rPr lang="en-US" b="1" dirty="0"/>
              <a:t> </a:t>
            </a:r>
            <a:r>
              <a:rPr lang="en-US" b="1" dirty="0">
                <a:effectLst/>
              </a:rPr>
              <a:t>else</a:t>
            </a:r>
            <a:r>
              <a:rPr lang="en-US" b="1" dirty="0"/>
              <a:t> </a:t>
            </a:r>
            <a:r>
              <a:rPr lang="en-US" b="1" dirty="0">
                <a:effectLst/>
              </a:rPr>
              <a:t>{</a:t>
            </a:r>
            <a:r>
              <a:rPr lang="en-US" b="1" dirty="0"/>
              <a:t> </a:t>
            </a:r>
          </a:p>
          <a:p>
            <a:r>
              <a:rPr lang="en-US" b="1" dirty="0">
                <a:effectLst/>
              </a:rPr>
              <a:t>   1</a:t>
            </a:r>
            <a:r>
              <a:rPr lang="en-US" b="1" dirty="0"/>
              <a:t> </a:t>
            </a:r>
          </a:p>
          <a:p>
            <a:r>
              <a:rPr lang="en-US" b="1" dirty="0">
                <a:effectLst/>
              </a:rPr>
              <a:t>}</a:t>
            </a:r>
          </a:p>
          <a:p>
            <a:endParaRPr lang="en-US" dirty="0">
              <a:effectLst/>
            </a:endParaRPr>
          </a:p>
          <a:p>
            <a:r>
              <a:rPr lang="en-US" b="0" dirty="0">
                <a:effectLst/>
              </a:rPr>
              <a:t>As they say, "beauty is in the eye of the beholder"… especially when it comes to syntax and readability.</a:t>
            </a:r>
          </a:p>
          <a:p>
            <a:endParaRPr lang="en-US" b="0" dirty="0">
              <a:effectLst/>
            </a:endParaRPr>
          </a:p>
          <a:p>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687851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4010605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You've probably seen this type of selection construct before in many different programming languages.</a:t>
            </a:r>
          </a:p>
          <a:p>
            <a:endParaRPr lang="en-GB" dirty="0"/>
          </a:p>
          <a:p>
            <a:r>
              <a:rPr lang="en-GB" dirty="0"/>
              <a:t>The switch (sometimes "case") statement is an attractive alternative to using nested if statements.</a:t>
            </a:r>
          </a:p>
          <a:p>
            <a:endParaRPr lang="en-GB" dirty="0"/>
          </a:p>
          <a:p>
            <a:r>
              <a:rPr lang="en-GB" dirty="0"/>
              <a:t>Here's a simple C implementation.  </a:t>
            </a:r>
          </a:p>
          <a:p>
            <a:endParaRPr lang="en-GB" dirty="0"/>
          </a:p>
          <a:p>
            <a:r>
              <a:rPr lang="en-GB" dirty="0"/>
              <a:t>On the next slide we'll recreate this same logic block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2863647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bg1"/>
                </a:solidFill>
                <a:latin typeface="Consolas" panose="020B0609020204030204" pitchFamily="49" charset="0"/>
              </a:rPr>
              <a:t>Shown below is the type of error reported if all possible cases are </a:t>
            </a:r>
            <a:r>
              <a:rPr lang="en-GB" sz="1200" b="1" i="1" dirty="0">
                <a:solidFill>
                  <a:schemeClr val="bg1"/>
                </a:solidFill>
                <a:latin typeface="Consolas" panose="020B0609020204030204" pitchFamily="49" charset="0"/>
              </a:rPr>
              <a:t>not covered </a:t>
            </a:r>
            <a:r>
              <a:rPr lang="en-GB" sz="1200" b="1" dirty="0">
                <a:solidFill>
                  <a:schemeClr val="bg1"/>
                </a:solidFill>
                <a:latin typeface="Consolas" panose="020B0609020204030204" pitchFamily="49" charset="0"/>
              </a:rPr>
              <a:t>by the match expressions arms:</a:t>
            </a:r>
          </a:p>
          <a:p>
            <a:endParaRPr lang="en-GB" sz="1200" dirty="0">
              <a:solidFill>
                <a:schemeClr val="bg1"/>
              </a:solidFill>
              <a:latin typeface="Consolas" panose="020B0609020204030204" pitchFamily="49" charset="0"/>
            </a:endParaRPr>
          </a:p>
          <a:p>
            <a:r>
              <a:rPr lang="en-GB" sz="1200" dirty="0">
                <a:solidFill>
                  <a:schemeClr val="bg1"/>
                </a:solidFill>
                <a:latin typeface="Consolas" panose="020B0609020204030204" pitchFamily="49" charset="0"/>
              </a:rPr>
              <a:t>error[E0004]: non-exhaustive patterns: `'\u{0}'..='`'`, `'b'..='d'`, `'f'..='h'` and 5 more not covered</a:t>
            </a:r>
          </a:p>
          <a:p>
            <a:r>
              <a:rPr lang="en-GB" sz="1200" dirty="0">
                <a:solidFill>
                  <a:schemeClr val="bg1"/>
                </a:solidFill>
                <a:latin typeface="Consolas" panose="020B0609020204030204" pitchFamily="49" charset="0"/>
              </a:rPr>
              <a:t> --&gt; matchit.rs:4:8</a:t>
            </a:r>
          </a:p>
          <a:p>
            <a:r>
              <a:rPr lang="en-GB" sz="1200" dirty="0">
                <a:solidFill>
                  <a:schemeClr val="bg1"/>
                </a:solidFill>
                <a:latin typeface="Consolas" panose="020B0609020204030204" pitchFamily="49" charset="0"/>
              </a:rPr>
              <a:t>  |</a:t>
            </a:r>
          </a:p>
          <a:p>
            <a:r>
              <a:rPr lang="en-GB" sz="1200" dirty="0">
                <a:solidFill>
                  <a:schemeClr val="bg1"/>
                </a:solidFill>
                <a:latin typeface="Consolas" panose="020B0609020204030204" pitchFamily="49" charset="0"/>
              </a:rPr>
              <a:t>4 |     match letter {</a:t>
            </a:r>
          </a:p>
          <a:p>
            <a:r>
              <a:rPr lang="en-GB" sz="1200" dirty="0">
                <a:solidFill>
                  <a:schemeClr val="bg1"/>
                </a:solidFill>
                <a:latin typeface="Consolas" panose="020B0609020204030204" pitchFamily="49" charset="0"/>
              </a:rPr>
              <a:t>  |           ^^^^^^ patterns `'\u{0}'..='`'`, `'b'..='d'`, `'f'..='h'` and 5 more not covered</a:t>
            </a:r>
          </a:p>
          <a:p>
            <a:r>
              <a:rPr lang="en-GB" sz="1200" dirty="0">
                <a:solidFill>
                  <a:schemeClr val="bg1"/>
                </a:solidFill>
                <a:latin typeface="Consolas" panose="020B0609020204030204" pitchFamily="49" charset="0"/>
              </a:rPr>
              <a:t>  |</a:t>
            </a:r>
          </a:p>
          <a:p>
            <a:r>
              <a:rPr lang="en-GB" sz="1200" dirty="0">
                <a:solidFill>
                  <a:schemeClr val="bg1"/>
                </a:solidFill>
                <a:latin typeface="Consolas" panose="020B0609020204030204" pitchFamily="49" charset="0"/>
              </a:rPr>
              <a:t>  = help: ensure that all possible cases are being handled, possibly by adding wildcards or more match arms</a:t>
            </a:r>
          </a:p>
          <a:p>
            <a:r>
              <a:rPr lang="en-GB" sz="1200" dirty="0">
                <a:solidFill>
                  <a:schemeClr val="bg1"/>
                </a:solidFill>
                <a:latin typeface="Consolas" panose="020B0609020204030204" pitchFamily="49" charset="0"/>
              </a:rPr>
              <a:t>  = note: the matched value is of type `char`</a:t>
            </a:r>
          </a:p>
          <a:p>
            <a:endParaRPr lang="en-GB"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error: aborting due to previous error</a:t>
            </a:r>
          </a:p>
          <a:p>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For more information about this error, try `</a:t>
            </a:r>
            <a:r>
              <a:rPr lang="en-US" sz="1200" dirty="0" err="1">
                <a:solidFill>
                  <a:schemeClr val="bg1"/>
                </a:solidFill>
                <a:latin typeface="Consolas" panose="020B0609020204030204" pitchFamily="49" charset="0"/>
              </a:rPr>
              <a:t>rustc</a:t>
            </a:r>
            <a:r>
              <a:rPr lang="en-US" sz="1200" dirty="0">
                <a:solidFill>
                  <a:schemeClr val="bg1"/>
                </a:solidFill>
                <a:latin typeface="Consolas" panose="020B0609020204030204" pitchFamily="49" charset="0"/>
              </a:rPr>
              <a:t> --explain E0004`.</a:t>
            </a:r>
          </a:p>
          <a:p>
            <a:endParaRPr lang="en-US" sz="1200" dirty="0">
              <a:solidFill>
                <a:schemeClr val="bg1"/>
              </a:solidFill>
              <a:latin typeface="Consolas" panose="020B0609020204030204" pitchFamily="49" charset="0"/>
            </a:endParaRPr>
          </a:p>
          <a:p>
            <a:endParaRPr lang="en-US" sz="1200" dirty="0">
              <a:solidFill>
                <a:schemeClr val="bg1"/>
              </a:solidFill>
              <a:latin typeface="Consolas" panose="020B0609020204030204" pitchFamily="49" charset="0"/>
            </a:endParaRPr>
          </a:p>
          <a:p>
            <a:r>
              <a:rPr lang="en-US" sz="1200" b="1" dirty="0">
                <a:solidFill>
                  <a:schemeClr val="bg1"/>
                </a:solidFill>
                <a:latin typeface="Consolas" panose="020B0609020204030204" pitchFamily="49" charset="0"/>
              </a:rPr>
              <a:t>Technical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bg1"/>
                </a:solidFill>
                <a:latin typeface="Consolas" panose="020B0609020204030204" pitchFamily="49" charset="0"/>
              </a:rPr>
              <a:t>In rust, the variable being checked ("letter" in this example), is called the "</a:t>
            </a:r>
            <a:r>
              <a:rPr lang="en-GB" sz="1200" b="0" dirty="0" err="1">
                <a:solidFill>
                  <a:schemeClr val="bg1"/>
                </a:solidFill>
                <a:latin typeface="Consolas" panose="020B0609020204030204" pitchFamily="49" charset="0"/>
              </a:rPr>
              <a:t>scrutinee</a:t>
            </a:r>
            <a:r>
              <a:rPr lang="en-GB" sz="1200" b="0" dirty="0">
                <a:solidFill>
                  <a:schemeClr val="bg1"/>
                </a:solidFill>
                <a:latin typeface="Consolas" panose="020B0609020204030204" pitchFamily="49" charset="0"/>
              </a:rPr>
              <a:t>".</a:t>
            </a:r>
          </a:p>
          <a:p>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C-like</a:t>
            </a:r>
            <a:r>
              <a:rPr lang="en-US" sz="1200" baseline="0" dirty="0">
                <a:solidFill>
                  <a:schemeClr val="bg1"/>
                </a:solidFill>
                <a:latin typeface="Consolas" panose="020B0609020204030204" pitchFamily="49" charset="0"/>
              </a:rPr>
              <a:t> “</a:t>
            </a:r>
            <a:r>
              <a:rPr lang="en-US" sz="1200" baseline="0" dirty="0" err="1">
                <a:solidFill>
                  <a:schemeClr val="bg1"/>
                </a:solidFill>
                <a:latin typeface="Consolas" panose="020B0609020204030204" pitchFamily="49" charset="0"/>
              </a:rPr>
              <a:t>fallthrough</a:t>
            </a:r>
            <a:r>
              <a:rPr lang="en-US" sz="1200" baseline="0" dirty="0">
                <a:solidFill>
                  <a:schemeClr val="bg1"/>
                </a:solidFill>
                <a:latin typeface="Consolas" panose="020B0609020204030204" pitchFamily="49" charset="0"/>
              </a:rPr>
              <a:t>” is provided by the | operator.</a:t>
            </a:r>
            <a:endParaRPr lang="en-US" sz="1200" dirty="0">
              <a:solidFill>
                <a:schemeClr val="bg1"/>
              </a:solidFill>
              <a:latin typeface="Consolas" panose="020B0609020204030204" pitchFamily="49" charset="0"/>
            </a:endParaRPr>
          </a:p>
          <a:p>
            <a:endParaRPr lang="en-US" sz="1200" dirty="0">
              <a:solidFill>
                <a:schemeClr val="bg1"/>
              </a:solidFill>
              <a:latin typeface="Consolas" panose="020B0609020204030204" pitchFamily="49" charset="0"/>
            </a:endParaRPr>
          </a:p>
          <a:p>
            <a:r>
              <a:rPr lang="en-US" sz="1200" b="1" dirty="0">
                <a:solidFill>
                  <a:schemeClr val="bg1"/>
                </a:solidFill>
                <a:latin typeface="Consolas" panose="020B0609020204030204" pitchFamily="49" charset="0"/>
              </a:rPr>
              <a:t>Further reading:</a:t>
            </a:r>
          </a:p>
          <a:p>
            <a:r>
              <a:rPr lang="en-GB" sz="1200" dirty="0">
                <a:solidFill>
                  <a:schemeClr val="bg1"/>
                </a:solidFill>
                <a:latin typeface="Consolas" panose="020B0609020204030204" pitchFamily="49" charset="0"/>
              </a:rPr>
              <a:t>https://doc.rust-lang.org/rust-by-example/flow_control/match.html</a:t>
            </a:r>
          </a:p>
          <a:p>
            <a:r>
              <a:rPr lang="en-GB" sz="1200" dirty="0">
                <a:solidFill>
                  <a:schemeClr val="bg1"/>
                </a:solidFill>
                <a:latin typeface="Consolas" panose="020B0609020204030204" pitchFamily="49" charset="0"/>
              </a:rPr>
              <a:t>https://doc.rust-lang.org/reference/expressions/match-expr.html</a:t>
            </a:r>
          </a:p>
          <a:p>
            <a:r>
              <a:rPr lang="en-GB" sz="1200" dirty="0">
                <a:solidFill>
                  <a:schemeClr val="bg1"/>
                </a:solidFill>
                <a:latin typeface="Consolas" panose="020B0609020204030204" pitchFamily="49" charset="0"/>
              </a:rPr>
              <a:t>https://doc.rust-lang.org/book/ch06-02-match.html</a:t>
            </a:r>
          </a:p>
          <a:p>
            <a:r>
              <a:rPr lang="en-GB" sz="1200" dirty="0">
                <a:solidFill>
                  <a:schemeClr val="bg1"/>
                </a:solidFill>
                <a:latin typeface="Consolas" panose="020B0609020204030204" pitchFamily="49" charset="0"/>
              </a:rPr>
              <a:t>https://doc.rust-lang.org/book/ch18-03-pattern-syntax.html</a:t>
            </a:r>
          </a:p>
          <a:p>
            <a:endParaRPr lang="en-GB" sz="1200" dirty="0">
              <a:solidFill>
                <a:schemeClr val="bg1"/>
              </a:solidFill>
              <a:latin typeface="Consolas" panose="020B0609020204030204" pitchFamily="49" charset="0"/>
            </a:endParaRPr>
          </a:p>
          <a:p>
            <a:endParaRPr lang="en-GB" sz="1200" dirty="0">
              <a:solidFill>
                <a:schemeClr val="bg1"/>
              </a:solidFill>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26626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revisit the conditional variable assignment feature now that we've seen the match statement.</a:t>
            </a:r>
          </a:p>
          <a:p>
            <a:endParaRPr lang="en-GB" dirty="0"/>
          </a:p>
          <a:p>
            <a:r>
              <a:rPr lang="en-GB" dirty="0"/>
              <a:t>Hopefully, you'll agree that this style of implementation is a little easier to read.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523522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t>Some key points to consider:</a:t>
            </a:r>
          </a:p>
          <a:p>
            <a:pPr marL="228600" indent="-228600">
              <a:buAutoNum type="arabicPeriod"/>
            </a:pPr>
            <a:endParaRPr lang="en-GB" b="0" dirty="0"/>
          </a:p>
          <a:p>
            <a:pPr marL="228600" indent="-228600">
              <a:buAutoNum type="arabicPeriod"/>
            </a:pPr>
            <a:r>
              <a:rPr lang="en-GB" b="0" dirty="0"/>
              <a:t>The for loop is enhanced by nature, typically used to iterate a fixed number of times or over an </a:t>
            </a:r>
            <a:r>
              <a:rPr lang="en-GB" b="0" dirty="0" err="1"/>
              <a:t>iterable</a:t>
            </a:r>
            <a:r>
              <a:rPr lang="en-GB" b="0" dirty="0"/>
              <a:t> data type, e.g. array or vector.</a:t>
            </a:r>
          </a:p>
          <a:p>
            <a:pPr marL="228600" indent="-228600">
              <a:buAutoNum type="arabicPeriod"/>
            </a:pPr>
            <a:r>
              <a:rPr lang="en-GB" b="0" dirty="0"/>
              <a:t>There is no post-conditioned loop, such as C's do…while.</a:t>
            </a:r>
          </a:p>
          <a:p>
            <a:pPr marL="228600" indent="-228600">
              <a:buAutoNum type="arabicPeriod"/>
            </a:pPr>
            <a:r>
              <a:rPr lang="en-GB" b="0" dirty="0"/>
              <a:t>The loop keyword initiates an indefinite (infinite) iteration which requires use of the exit to break.</a:t>
            </a:r>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110274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are exploring Rust's for loop.</a:t>
            </a:r>
          </a:p>
          <a:p>
            <a:endParaRPr lang="en-GB" dirty="0"/>
          </a:p>
          <a:p>
            <a:r>
              <a:rPr lang="en-GB" dirty="0"/>
              <a:t>The 0..4 is an example of using "range" notation; it yields values from the lowest to finish (exclusive) in steps of one, i.e. incrementally.   </a:t>
            </a:r>
          </a:p>
          <a:p>
            <a:endParaRPr lang="en-GB" dirty="0"/>
          </a:p>
          <a:p>
            <a:r>
              <a:rPr lang="en-GB" dirty="0"/>
              <a:t>The act of using the range construct creates an iterator.  It is this iterator that the for loop "acts" upon, stepping through its yielded values.  Once the iterator is exhausted (the last value in the range has been yielded), the loop is terminated.</a:t>
            </a:r>
          </a:p>
          <a:p>
            <a:endParaRPr lang="en-GB" dirty="0"/>
          </a:p>
          <a:p>
            <a:r>
              <a:rPr lang="en-GB" dirty="0"/>
              <a:t>We'll revisit the for loop and more complicated concepts such as </a:t>
            </a:r>
            <a:r>
              <a:rPr lang="en-GB" b="1" dirty="0"/>
              <a:t>iterator traits </a:t>
            </a:r>
            <a:r>
              <a:rPr lang="en-GB" dirty="0"/>
              <a:t>once we encounter data collections such as a vector.</a:t>
            </a:r>
          </a:p>
          <a:p>
            <a:endParaRPr lang="en-GB" dirty="0"/>
          </a:p>
          <a:p>
            <a:r>
              <a:rPr lang="en-GB" b="1" dirty="0"/>
              <a:t>Further reading: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67212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572988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r>
              <a:rPr lang="en-GB" dirty="0"/>
              <a:t>.</a:t>
            </a:r>
          </a:p>
          <a:p>
            <a:endParaRPr lang="en-GB" dirty="0"/>
          </a:p>
          <a:p>
            <a:r>
              <a:rPr lang="en-GB" dirty="0"/>
              <a:t>The use of the enumerate() yields a tuple of loop index and its associated value; if you only needed the values, simple remove "</a:t>
            </a:r>
            <a:r>
              <a:rPr lang="en-GB" dirty="0" err="1"/>
              <a:t>i</a:t>
            </a:r>
            <a:r>
              <a:rPr lang="en-GB" dirty="0"/>
              <a:t>" from the loop and the enumerate().</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364178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Further reading: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93852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Rust's lack of a post-conditioned do…while loop (prevalent in C family languages like C++, Java, JavaScript etc) can be simulated using a combination of a loop and an if statement performing a break at the end of the iterated actions, e.g.</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loop {</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action 1</a:t>
            </a:r>
          </a:p>
          <a:p>
            <a:pPr marL="0" indent="0">
              <a:buFont typeface="Arial" panose="020B0604020202020204" pitchFamily="34" charset="0"/>
              <a:buNone/>
            </a:pPr>
            <a:r>
              <a:rPr lang="en-GB" dirty="0"/>
              <a:t>    action 2</a:t>
            </a:r>
          </a:p>
          <a:p>
            <a:pPr marL="0" indent="0">
              <a:buFont typeface="Arial" panose="020B0604020202020204" pitchFamily="34" charset="0"/>
              <a:buNone/>
            </a:pPr>
            <a:r>
              <a:rPr lang="en-GB" dirty="0"/>
              <a:t>    action 3</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action </a:t>
            </a:r>
            <a:r>
              <a:rPr lang="en-GB" baseline="30000" dirty="0"/>
              <a:t>n</a:t>
            </a:r>
          </a:p>
          <a:p>
            <a:pPr marL="0" indent="0">
              <a:buFont typeface="Arial" panose="020B0604020202020204" pitchFamily="34" charset="0"/>
              <a:buNone/>
            </a:pPr>
            <a:endParaRPr lang="en-GB" baseline="30000" dirty="0"/>
          </a:p>
          <a:p>
            <a:pPr marL="0" indent="0">
              <a:buFont typeface="Arial" panose="020B0604020202020204" pitchFamily="34" charset="0"/>
              <a:buNone/>
            </a:pPr>
            <a:r>
              <a:rPr lang="en-GB" dirty="0"/>
              <a:t>    if &lt;some condition&gt; {</a:t>
            </a:r>
          </a:p>
          <a:p>
            <a:pPr marL="0" indent="0">
              <a:buFont typeface="Arial" panose="020B0604020202020204" pitchFamily="34" charset="0"/>
              <a:buNone/>
            </a:pPr>
            <a:r>
              <a:rPr lang="en-GB" dirty="0"/>
              <a:t>         break;</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Essentially this type of logic allows us to implement a looping mechanism that has work </a:t>
            </a:r>
            <a:r>
              <a:rPr lang="en-GB" i="1" dirty="0"/>
              <a:t>at least once, i.e. a</a:t>
            </a:r>
            <a:r>
              <a:rPr lang="en-GB" dirty="0"/>
              <a:t> post-conditioned one.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So, despite seeming to be an infinite loop, some flexibility exists:</a:t>
            </a:r>
          </a:p>
          <a:p>
            <a:pPr marL="0" indent="0">
              <a:buFont typeface="Arial" panose="020B0604020202020204" pitchFamily="34" charset="0"/>
              <a:buNone/>
            </a:pPr>
            <a:endParaRPr lang="en-GB" dirty="0"/>
          </a:p>
          <a:p>
            <a:pPr marL="285750" indent="-285750">
              <a:buFont typeface="Arial" panose="020B0604020202020204" pitchFamily="34" charset="0"/>
              <a:buChar char="•"/>
            </a:pPr>
            <a:r>
              <a:rPr lang="en-GB" dirty="0"/>
              <a:t>Use the </a:t>
            </a:r>
            <a:r>
              <a:rPr lang="en-GB" b="1" dirty="0">
                <a:latin typeface="Consolas" panose="020B0609020204030204" pitchFamily="49" charset="0"/>
              </a:rPr>
              <a:t>break</a:t>
            </a:r>
            <a:r>
              <a:rPr lang="en-GB" dirty="0"/>
              <a:t> statement (as in C family) to </a:t>
            </a:r>
            <a:r>
              <a:rPr lang="en-GB" i="1" dirty="0"/>
              <a:t>exit</a:t>
            </a:r>
            <a:r>
              <a:rPr lang="en-GB" dirty="0"/>
              <a:t> this loop at any time</a:t>
            </a:r>
          </a:p>
          <a:p>
            <a:pPr marL="285750" indent="-285750">
              <a:buFont typeface="Arial" panose="020B0604020202020204" pitchFamily="34" charset="0"/>
              <a:buChar char="•"/>
            </a:pPr>
            <a:r>
              <a:rPr lang="en-GB" b="0" dirty="0">
                <a:latin typeface="Consolas" panose="020B0609020204030204" pitchFamily="49" charset="0"/>
              </a:rPr>
              <a:t>Use</a:t>
            </a:r>
            <a:r>
              <a:rPr lang="en-GB" b="1" dirty="0">
                <a:latin typeface="Consolas" panose="020B0609020204030204" pitchFamily="49" charset="0"/>
              </a:rPr>
              <a:t> continue</a:t>
            </a:r>
            <a:r>
              <a:rPr lang="en-GB" dirty="0"/>
              <a:t> statement to </a:t>
            </a:r>
            <a:r>
              <a:rPr lang="en-GB" i="1" dirty="0"/>
              <a:t>bypass</a:t>
            </a:r>
            <a:r>
              <a:rPr lang="en-GB" dirty="0"/>
              <a:t> the rest of the loop's actions and start a new iteration</a:t>
            </a:r>
          </a:p>
          <a:p>
            <a:endParaRPr lang="en-GB" b="1" dirty="0"/>
          </a:p>
          <a:p>
            <a:endParaRPr lang="en-GB" b="1" dirty="0"/>
          </a:p>
          <a:p>
            <a:r>
              <a:rPr lang="en-GB" b="1" dirty="0"/>
              <a:t>Further reading:</a:t>
            </a:r>
          </a:p>
          <a:p>
            <a:r>
              <a:rPr lang="en-GB" dirty="0"/>
              <a:t>https://doc.rust-lang.org/rust-by-example/flow_control/loop.html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4261618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262170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there are easie5 ways to process this, but this example affords a good look at a nested for loop and the use of the unit value ("( )") in the default arm of the match statement to basically say "do nothing".</a:t>
            </a:r>
          </a:p>
          <a:p>
            <a:endParaRPr lang="en-GB" dirty="0"/>
          </a:p>
          <a:p>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627891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404567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solving problems which involve iterations</a:t>
            </a:r>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3515302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And, of course, these could be combined, e.g.</a:t>
            </a:r>
          </a:p>
          <a:p>
            <a:endParaRPr lang="en-GB" dirty="0"/>
          </a:p>
          <a:p>
            <a:r>
              <a:rPr lang="en-GB" dirty="0"/>
              <a:t>let cats = ["</a:t>
            </a:r>
            <a:r>
              <a:rPr lang="en-GB" dirty="0" err="1"/>
              <a:t>Frank","Jess","Ron","Phil</a:t>
            </a:r>
            <a:r>
              <a:rPr lang="en-GB" dirty="0"/>
              <a:t>"];        </a:t>
            </a:r>
          </a:p>
          <a:p>
            <a:r>
              <a:rPr lang="en-GB" dirty="0"/>
              <a:t>     for cat in </a:t>
            </a:r>
            <a:r>
              <a:rPr lang="en-GB" dirty="0" err="1"/>
              <a:t>cats.iter</a:t>
            </a:r>
            <a:r>
              <a:rPr lang="en-GB" dirty="0"/>
              <a:t>().skip(2).take(2) {        </a:t>
            </a:r>
          </a:p>
          <a:p>
            <a:r>
              <a:rPr lang="en-GB" dirty="0"/>
              <a:t>          </a:t>
            </a:r>
            <a:r>
              <a:rPr lang="en-GB" dirty="0" err="1"/>
              <a:t>println</a:t>
            </a:r>
            <a:r>
              <a:rPr lang="en-GB" dirty="0"/>
              <a:t>!("Cat is {}", cat);    </a:t>
            </a:r>
          </a:p>
          <a:p>
            <a:r>
              <a:rPr lang="en-GB" dirty="0"/>
              <a:t>}</a:t>
            </a:r>
          </a:p>
          <a:p>
            <a:endParaRPr lang="en-GB" dirty="0"/>
          </a:p>
          <a:p>
            <a:r>
              <a:rPr lang="en-GB" dirty="0"/>
              <a:t>Would cause the "for" loop to iterate over just "Ron" and "Phil".</a:t>
            </a:r>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166058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classic – but not optimised - way to find out if a given number is a prime.</a:t>
            </a:r>
          </a:p>
          <a:p>
            <a:endParaRPr lang="en-GB" dirty="0"/>
          </a:p>
          <a:p>
            <a:r>
              <a:rPr lang="en-GB" dirty="0"/>
              <a:t>Here for readability.</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322197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29</a:t>
            </a:fld>
            <a:endParaRPr lang="en-GB"/>
          </a:p>
        </p:txBody>
      </p:sp>
    </p:spTree>
    <p:extLst>
      <p:ext uri="{BB962C8B-B14F-4D97-AF65-F5344CB8AC3E}">
        <p14:creationId xmlns:p14="http://schemas.microsoft.com/office/powerpoint/2010/main" val="710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building and testing a custom iterator.</a:t>
            </a:r>
          </a:p>
        </p:txBody>
      </p:sp>
      <p:sp>
        <p:nvSpPr>
          <p:cNvPr id="4" name="Slide Number Placeholder 3"/>
          <p:cNvSpPr>
            <a:spLocks noGrp="1"/>
          </p:cNvSpPr>
          <p:nvPr>
            <p:ph type="sldNum" sz="quarter" idx="5"/>
          </p:nvPr>
        </p:nvSpPr>
        <p:spPr/>
        <p:txBody>
          <a:bodyPr/>
          <a:lstStyle/>
          <a:p>
            <a:fld id="{548901C6-1DA1-FB44-ABEE-06A0FEB7738E}" type="slidenum">
              <a:rPr lang="en-GB" smtClean="0"/>
              <a:t>31</a:t>
            </a:fld>
            <a:endParaRPr lang="en-GB"/>
          </a:p>
        </p:txBody>
      </p:sp>
    </p:spTree>
    <p:extLst>
      <p:ext uri="{BB962C8B-B14F-4D97-AF65-F5344CB8AC3E}">
        <p14:creationId xmlns:p14="http://schemas.microsoft.com/office/powerpoint/2010/main" val="301222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24278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32</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33</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34</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35</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Selection-based program flow in Rust is not dissimilar to C's, although there are some noticeable differences:</a:t>
            </a:r>
          </a:p>
          <a:p>
            <a:endParaRPr lang="en-GB" b="0" dirty="0"/>
          </a:p>
          <a:p>
            <a:pPr marL="228600" indent="-228600">
              <a:buAutoNum type="arabicPeriod"/>
            </a:pPr>
            <a:r>
              <a:rPr lang="en-GB" b="0" dirty="0"/>
              <a:t>Unlike C (and more in line with Python), simple Boolean expressions do </a:t>
            </a:r>
            <a:r>
              <a:rPr lang="en-GB" b="0" i="1" dirty="0"/>
              <a:t>not</a:t>
            </a:r>
            <a:r>
              <a:rPr lang="en-GB" b="0" dirty="0"/>
              <a:t> require parenthesis.</a:t>
            </a:r>
          </a:p>
          <a:p>
            <a:pPr marL="228600" indent="-228600">
              <a:buAutoNum type="arabicPeriod"/>
            </a:pPr>
            <a:r>
              <a:rPr lang="en-GB" b="0" dirty="0"/>
              <a:t>The match statement is Rust's version of C's switch statement (but is probably used more flexibly and extensively)</a:t>
            </a:r>
          </a:p>
          <a:p>
            <a:pPr marL="228600" indent="-228600">
              <a:buAutoNum type="arabicPeriod"/>
            </a:pPr>
            <a:r>
              <a:rPr lang="en-GB" b="0" dirty="0"/>
              <a:t>Some operations that rely on C-style </a:t>
            </a:r>
            <a:r>
              <a:rPr lang="en-GB" b="0" i="1" dirty="0"/>
              <a:t>implicit</a:t>
            </a:r>
            <a:r>
              <a:rPr lang="en-GB" b="0" dirty="0"/>
              <a:t> data conversion won't compile in Rust (due to "type safety" concerns)</a:t>
            </a:r>
          </a:p>
          <a:p>
            <a:pPr marL="0" indent="0">
              <a:buNone/>
            </a:pPr>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428617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As you can see, it's a pretty familiar layout when using a simple if statement; just a few items to mention:</a:t>
            </a:r>
          </a:p>
          <a:p>
            <a:endParaRPr lang="en-GB" b="1" dirty="0"/>
          </a:p>
          <a:p>
            <a:r>
              <a:rPr lang="en-GB" b="1" dirty="0"/>
              <a:t>Things to note when comparing the C and Rust extracts:</a:t>
            </a:r>
          </a:p>
          <a:p>
            <a:endParaRPr lang="en-GB" b="1" dirty="0"/>
          </a:p>
          <a:p>
            <a:pPr marL="171450" indent="-171450">
              <a:buFont typeface="Arial" panose="020B0604020202020204" pitchFamily="34" charset="0"/>
              <a:buChar char="•"/>
            </a:pPr>
            <a:r>
              <a:rPr lang="en-GB" b="0" dirty="0"/>
              <a:t>No brackets are required around the if's statements conditional expression (in common with many other more modern languages, e.g. Python)</a:t>
            </a:r>
          </a:p>
          <a:p>
            <a:pPr marL="171450" indent="-171450">
              <a:buFont typeface="Arial" panose="020B0604020202020204" pitchFamily="34" charset="0"/>
              <a:buChar char="•"/>
            </a:pPr>
            <a:r>
              <a:rPr lang="en-GB" b="0" dirty="0"/>
              <a:t>Braces are used to indicate a block of code</a:t>
            </a:r>
          </a:p>
          <a:p>
            <a:pPr marL="171450" indent="-171450">
              <a:buFont typeface="Arial" panose="020B0604020202020204" pitchFamily="34" charset="0"/>
              <a:buChar char="•"/>
            </a:pPr>
            <a:r>
              <a:rPr lang="en-GB" b="0" dirty="0"/>
              <a:t>A K&amp;R style brace/indentation style is being used – but an Allman alternative would equally have worked.</a:t>
            </a:r>
          </a:p>
          <a:p>
            <a:pPr marL="171450" indent="-171450">
              <a:buFont typeface="Arial" panose="020B0604020202020204" pitchFamily="34" charset="0"/>
              <a:buChar char="•"/>
            </a:pPr>
            <a:r>
              <a:rPr lang="en-GB" b="0" dirty="0"/>
              <a:t>Blocks of code in an if statement (and an else) are often called "arms"</a:t>
            </a:r>
          </a:p>
          <a:p>
            <a:pPr marL="171450" indent="-171450">
              <a:buFont typeface="Arial" panose="020B0604020202020204" pitchFamily="34" charset="0"/>
              <a:buChar char="•"/>
            </a:pPr>
            <a:r>
              <a:rPr lang="en-GB" b="0" dirty="0"/>
              <a:t>Rust's </a:t>
            </a:r>
            <a:r>
              <a:rPr lang="en-GB" b="0" dirty="0" err="1"/>
              <a:t>eprintln</a:t>
            </a:r>
            <a:r>
              <a:rPr lang="en-GB" b="0" dirty="0"/>
              <a:t>! macro will automatically add a newline</a:t>
            </a:r>
          </a:p>
          <a:p>
            <a:endParaRPr lang="en-GB" b="1" dirty="0"/>
          </a:p>
          <a:p>
            <a:r>
              <a:rPr lang="en-GB" b="1" dirty="0"/>
              <a:t>Remember, general notes on indentation:</a:t>
            </a:r>
          </a:p>
          <a:p>
            <a:pPr marL="171450" indent="-171450">
              <a:buFont typeface="Arial" panose="020B0604020202020204" pitchFamily="34" charset="0"/>
              <a:buChar char="•"/>
            </a:pPr>
            <a:r>
              <a:rPr lang="en-GB" b="0" dirty="0"/>
              <a:t>always use spaces, not tabs</a:t>
            </a:r>
          </a:p>
          <a:p>
            <a:pPr marL="171450" indent="-171450">
              <a:buFont typeface="Arial" panose="020B0604020202020204" pitchFamily="34" charset="0"/>
              <a:buChar char="•"/>
            </a:pPr>
            <a:r>
              <a:rPr lang="en-GB" b="0" dirty="0"/>
              <a:t>each level of indentation is 4 spaces</a:t>
            </a:r>
          </a:p>
          <a:p>
            <a:pPr marL="171450" indent="-171450">
              <a:buFont typeface="Arial" panose="020B0604020202020204" pitchFamily="34" charset="0"/>
              <a:buChar char="•"/>
            </a:pPr>
            <a:r>
              <a:rPr lang="en-GB" b="0" dirty="0"/>
              <a:t>maximum width for a line is 100 characters</a:t>
            </a:r>
          </a:p>
          <a:p>
            <a:endParaRPr lang="en-GB" b="0" dirty="0"/>
          </a:p>
          <a:p>
            <a:r>
              <a:rPr lang="en-GB" b="1" dirty="0"/>
              <a:t>Source: Rust Style Guide</a:t>
            </a:r>
          </a:p>
          <a:p>
            <a:r>
              <a:rPr lang="en-GB" b="0" dirty="0"/>
              <a:t>https://github.com/rust-dev-tools/fmt-rfcs/blob/master/guide/guide.md</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81702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6372"/>
                </a:solidFill>
                <a:effectLst/>
                <a:latin typeface="-apple-system"/>
              </a:rPr>
              <a:t>The </a:t>
            </a:r>
            <a:r>
              <a:rPr lang="en-US" b="1" i="0" dirty="0">
                <a:solidFill>
                  <a:srgbClr val="556372"/>
                </a:solidFill>
                <a:effectLst/>
                <a:latin typeface="-apple-system"/>
              </a:rPr>
              <a:t>&amp;&amp; (AND) </a:t>
            </a:r>
            <a:r>
              <a:rPr lang="en-US" b="0" i="0" dirty="0">
                <a:solidFill>
                  <a:srgbClr val="556372"/>
                </a:solidFill>
                <a:effectLst/>
                <a:latin typeface="-apple-system"/>
              </a:rPr>
              <a:t>operator is used to test if first condition and a second evaluate to true.   In this case, both of these conditions must equate to true before the associated code will execute.</a:t>
            </a:r>
          </a:p>
          <a:p>
            <a:endParaRPr lang="en-US" b="0" i="0" dirty="0">
              <a:solidFill>
                <a:srgbClr val="556372"/>
              </a:solidFill>
              <a:effectLst/>
              <a:latin typeface="-apple-system"/>
            </a:endParaRPr>
          </a:p>
          <a:p>
            <a:r>
              <a:rPr lang="en-US" b="0" i="0" dirty="0">
                <a:solidFill>
                  <a:srgbClr val="556372"/>
                </a:solidFill>
                <a:effectLst/>
                <a:latin typeface="-apple-system"/>
              </a:rPr>
              <a:t>In contrast, the </a:t>
            </a:r>
            <a:r>
              <a:rPr lang="en-US" b="1" i="0" dirty="0">
                <a:solidFill>
                  <a:srgbClr val="556372"/>
                </a:solidFill>
                <a:effectLst/>
                <a:latin typeface="-apple-system"/>
              </a:rPr>
              <a:t>|| (OR)</a:t>
            </a:r>
            <a:r>
              <a:rPr lang="en-US" b="0" i="0" dirty="0">
                <a:solidFill>
                  <a:srgbClr val="556372"/>
                </a:solidFill>
                <a:effectLst/>
                <a:latin typeface="-apple-system"/>
              </a:rPr>
              <a:t> operator is used to test if just one condition or another evaluates to true; only one of the conditions must prove true before the code will execute.</a:t>
            </a:r>
          </a:p>
          <a:p>
            <a:endParaRPr lang="en-US" b="0" i="0" dirty="0">
              <a:solidFill>
                <a:srgbClr val="556372"/>
              </a:solidFill>
              <a:effectLst/>
              <a:latin typeface="-apple-system"/>
            </a:endParaRPr>
          </a:p>
          <a:p>
            <a:r>
              <a:rPr lang="en-US" b="0" i="0" dirty="0">
                <a:solidFill>
                  <a:srgbClr val="556372"/>
                </a:solidFill>
                <a:effectLst/>
                <a:latin typeface="-apple-system"/>
              </a:rPr>
              <a:t>In both cases, logic can be short-circuited at run-time:</a:t>
            </a:r>
          </a:p>
          <a:p>
            <a:endParaRPr lang="en-US" b="0" i="0" dirty="0">
              <a:solidFill>
                <a:srgbClr val="556372"/>
              </a:solidFill>
              <a:effectLst/>
              <a:latin typeface="-apple-system"/>
            </a:endParaRPr>
          </a:p>
          <a:p>
            <a:pPr marL="171450" indent="-171450">
              <a:buFont typeface="Arial" panose="020B0604020202020204" pitchFamily="34" charset="0"/>
              <a:buChar char="•"/>
            </a:pPr>
            <a:r>
              <a:rPr lang="en-US" b="0" i="0" dirty="0">
                <a:solidFill>
                  <a:srgbClr val="556372"/>
                </a:solidFill>
                <a:effectLst/>
                <a:latin typeface="-apple-system"/>
              </a:rPr>
              <a:t>In a AND test, if the first condition "fails" (evaluates to false), there is little point evaluating the second.</a:t>
            </a:r>
          </a:p>
          <a:p>
            <a:pPr marL="171450" indent="-171450">
              <a:buFont typeface="Arial" panose="020B0604020202020204" pitchFamily="34" charset="0"/>
              <a:buChar char="•"/>
            </a:pPr>
            <a:r>
              <a:rPr lang="en-US" b="0" i="0" dirty="0">
                <a:solidFill>
                  <a:srgbClr val="556372"/>
                </a:solidFill>
                <a:effectLst/>
                <a:latin typeface="-apple-system"/>
              </a:rPr>
              <a:t>In an OR test, if the first condition "passes" (evaluates to true), there is little point evaluating the second.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44067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Source: Rust Style Guide</a:t>
            </a:r>
          </a:p>
          <a:p>
            <a:r>
              <a:rPr lang="en-GB" b="0" dirty="0"/>
              <a:t>https://github.com/rust-dev-tools/fmt-rfcs/blob/master/guide/guide.md</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78640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As you can see, the coding flow and syntax is very similar here.</a:t>
            </a:r>
          </a:p>
          <a:p>
            <a:endParaRPr lang="en-GB" b="0" dirty="0"/>
          </a:p>
          <a:p>
            <a:r>
              <a:rPr lang="en-GB" b="0" dirty="0"/>
              <a:t>But as usual, if the nested block becomes large and unwieldy, better options (such as Match) are available…</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341803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software engineer has used C's underlying relationship between true/false and integers to create a conditional shortcut, i.e.</a:t>
            </a:r>
          </a:p>
          <a:p>
            <a:endParaRPr lang="en-GB" dirty="0"/>
          </a:p>
          <a:p>
            <a:r>
              <a:rPr lang="en-GB" dirty="0"/>
              <a:t>0 = false</a:t>
            </a:r>
          </a:p>
          <a:p>
            <a:r>
              <a:rPr lang="en-GB" dirty="0"/>
              <a:t>Non 0 = true</a:t>
            </a:r>
          </a:p>
          <a:p>
            <a:endParaRPr lang="en-GB" dirty="0"/>
          </a:p>
          <a:p>
            <a:r>
              <a:rPr lang="en-GB" dirty="0"/>
              <a:t>So, if the function returns a 0, result will become 0, thus false.  And any other returned values (1, -1, 99 etc) becomes true.</a:t>
            </a:r>
          </a:p>
          <a:p>
            <a:endParaRPr lang="en-GB" dirty="0"/>
          </a:p>
          <a:p>
            <a:endParaRPr lang="en-GB" dirty="0"/>
          </a:p>
          <a:p>
            <a:r>
              <a:rPr lang="en-GB" dirty="0"/>
              <a:t>Unlike other languages, Rust </a:t>
            </a:r>
            <a:r>
              <a:rPr lang="en-GB" b="1" dirty="0"/>
              <a:t>does not </a:t>
            </a:r>
            <a:r>
              <a:rPr lang="en-GB" dirty="0"/>
              <a:t>automatically convert non-Boolean types (like an integer) to a Boolean.</a:t>
            </a:r>
          </a:p>
          <a:p>
            <a:endParaRPr lang="en-GB" dirty="0"/>
          </a:p>
          <a:p>
            <a:r>
              <a:rPr lang="en-GB" dirty="0"/>
              <a:t>Rust, expects a condition which HAS to evaluate as a bool – anything else will generate an error.</a:t>
            </a:r>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705679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ust-lang/rust/pull/1705"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 Chapter 8</a:t>
            </a:r>
            <a:br>
              <a:rPr lang="en-GB" dirty="0"/>
            </a:br>
            <a:r>
              <a:rPr lang="en-GB" sz="6000" i="1" dirty="0"/>
              <a:t>Program flow</a:t>
            </a: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A9C30C-4FF0-214E-4E1B-6651BB1C39E5}"/>
              </a:ext>
            </a:extLst>
          </p:cNvPr>
          <p:cNvSpPr>
            <a:spLocks noGrp="1"/>
          </p:cNvSpPr>
          <p:nvPr>
            <p:ph type="body" sz="quarter" idx="10"/>
          </p:nvPr>
        </p:nvSpPr>
        <p:spPr/>
        <p:txBody>
          <a:bodyPr/>
          <a:lstStyle/>
          <a:p>
            <a:r>
              <a:rPr lang="en-GB" dirty="0">
                <a:solidFill>
                  <a:srgbClr val="FF0000"/>
                </a:solidFill>
              </a:rPr>
              <a:t>WARNING</a:t>
            </a:r>
            <a:r>
              <a:rPr lang="en-GB" dirty="0"/>
              <a:t>: </a:t>
            </a:r>
            <a:r>
              <a:rPr lang="en-GB" cap="none" dirty="0"/>
              <a:t>Rust has </a:t>
            </a:r>
            <a:r>
              <a:rPr lang="en-GB" u="sng" cap="none" dirty="0"/>
              <a:t>no</a:t>
            </a:r>
            <a:r>
              <a:rPr lang="en-GB" cap="none" dirty="0"/>
              <a:t> Ternary Operator</a:t>
            </a:r>
            <a:endParaRPr lang="en-GB" dirty="0"/>
          </a:p>
        </p:txBody>
      </p:sp>
      <p:sp>
        <p:nvSpPr>
          <p:cNvPr id="3" name="Text Placeholder 2">
            <a:extLst>
              <a:ext uri="{FF2B5EF4-FFF2-40B4-BE49-F238E27FC236}">
                <a16:creationId xmlns:a16="http://schemas.microsoft.com/office/drawing/2014/main" id="{A89E14C1-0B6B-457F-55F4-E24ACFE91D44}"/>
              </a:ext>
            </a:extLst>
          </p:cNvPr>
          <p:cNvSpPr>
            <a:spLocks noGrp="1"/>
          </p:cNvSpPr>
          <p:nvPr>
            <p:ph type="body" sz="quarter" idx="15"/>
          </p:nvPr>
        </p:nvSpPr>
        <p:spPr>
          <a:xfrm>
            <a:off x="4656138" y="410184"/>
            <a:ext cx="7151078" cy="5825516"/>
          </a:xfrm>
        </p:spPr>
        <p:txBody>
          <a:bodyPr/>
          <a:lstStyle/>
          <a:p>
            <a:r>
              <a:rPr lang="en-GB" dirty="0"/>
              <a:t>You may be familiar with C's </a:t>
            </a:r>
            <a:r>
              <a:rPr lang="en-GB" b="1" dirty="0"/>
              <a:t>ternary operator</a:t>
            </a:r>
            <a:r>
              <a:rPr lang="en-GB" dirty="0"/>
              <a:t>…</a:t>
            </a:r>
          </a:p>
          <a:p>
            <a:endParaRPr lang="en-GB" dirty="0"/>
          </a:p>
          <a:p>
            <a:endParaRPr lang="en-GB" dirty="0"/>
          </a:p>
          <a:p>
            <a:r>
              <a:rPr lang="en-GB" dirty="0"/>
              <a:t>Which is functionally like the more verbose:</a:t>
            </a:r>
          </a:p>
          <a:p>
            <a:endParaRPr lang="en-GB" dirty="0"/>
          </a:p>
          <a:p>
            <a:endParaRPr lang="en-GB" dirty="0"/>
          </a:p>
          <a:p>
            <a:endParaRPr lang="en-GB" dirty="0"/>
          </a:p>
          <a:p>
            <a:endParaRPr lang="en-GB" dirty="0"/>
          </a:p>
          <a:p>
            <a:endParaRPr lang="en-GB" dirty="0"/>
          </a:p>
          <a:p>
            <a:r>
              <a:rPr lang="en-GB" dirty="0"/>
              <a:t>Rust </a:t>
            </a:r>
            <a:r>
              <a:rPr lang="en-GB" i="1" dirty="0"/>
              <a:t>originally had </a:t>
            </a:r>
            <a:r>
              <a:rPr lang="en-GB" dirty="0"/>
              <a:t>this operator, but its inclusion was felt to be redundant with the if…else.. expression, so it was removed.</a:t>
            </a:r>
          </a:p>
          <a:p>
            <a:endParaRPr lang="en-GB" b="1" dirty="0"/>
          </a:p>
          <a:p>
            <a:r>
              <a:rPr lang="en-GB" b="1" dirty="0"/>
              <a:t>Remove Ternary Operator #1705</a:t>
            </a:r>
          </a:p>
          <a:p>
            <a:r>
              <a:rPr lang="en-GB" dirty="0">
                <a:hlinkClick r:id="rId3"/>
              </a:rPr>
              <a:t>https://github.com/rust-lang/rust/pull/1705</a:t>
            </a:r>
            <a:endParaRPr lang="en-GB" dirty="0"/>
          </a:p>
          <a:p>
            <a:endParaRPr lang="en-GB" dirty="0"/>
          </a:p>
          <a:p>
            <a:r>
              <a:rPr lang="en-GB" dirty="0"/>
              <a:t>However, this functionality is largely replaced by if conditional expressions, such as that used in </a:t>
            </a:r>
            <a:r>
              <a:rPr lang="en-GB" b="1" dirty="0"/>
              <a:t>conditional variable assignment</a:t>
            </a:r>
            <a:r>
              <a:rPr lang="en-GB" dirty="0"/>
              <a:t>…</a:t>
            </a:r>
          </a:p>
          <a:p>
            <a:endParaRPr lang="en-GB" dirty="0"/>
          </a:p>
        </p:txBody>
      </p:sp>
      <p:sp>
        <p:nvSpPr>
          <p:cNvPr id="4" name="TextBox 3">
            <a:extLst>
              <a:ext uri="{FF2B5EF4-FFF2-40B4-BE49-F238E27FC236}">
                <a16:creationId xmlns:a16="http://schemas.microsoft.com/office/drawing/2014/main" id="{88FFE46A-0BEB-6BE2-16EF-AB6C37351D40}"/>
              </a:ext>
            </a:extLst>
          </p:cNvPr>
          <p:cNvSpPr txBox="1"/>
          <p:nvPr/>
        </p:nvSpPr>
        <p:spPr>
          <a:xfrm>
            <a:off x="4641307" y="747953"/>
            <a:ext cx="6159381" cy="379530"/>
          </a:xfrm>
          <a:prstGeom prst="rect">
            <a:avLst/>
          </a:prstGeom>
          <a:solidFill>
            <a:schemeClr val="accent6">
              <a:lumMod val="20000"/>
              <a:lumOff val="80000"/>
            </a:schemeClr>
          </a:solidFill>
        </p:spPr>
        <p:txBody>
          <a:bodyPr vert="horz" wrap="square" lIns="0" tIns="0" rIns="0" bIns="0" rtlCol="0" anchor="ctr" anchorCtr="0">
            <a:noAutofit/>
          </a:bodyPr>
          <a:lstStyle/>
          <a:p>
            <a:pPr algn="l"/>
            <a:r>
              <a:rPr lang="en-GB" sz="1400" dirty="0">
                <a:latin typeface="Consolas" panose="020B0609020204030204" pitchFamily="49" charset="0"/>
              </a:rPr>
              <a:t>var3 = var1 &gt; var2 </a:t>
            </a:r>
            <a:r>
              <a:rPr lang="en-GB" sz="1400" b="1" dirty="0">
                <a:highlight>
                  <a:srgbClr val="FFFF00"/>
                </a:highlight>
                <a:latin typeface="Consolas" panose="020B0609020204030204" pitchFamily="49" charset="0"/>
              </a:rPr>
              <a:t>?</a:t>
            </a:r>
            <a:r>
              <a:rPr lang="en-GB" sz="1400" dirty="0">
                <a:latin typeface="Consolas" panose="020B0609020204030204" pitchFamily="49" charset="0"/>
              </a:rPr>
              <a:t> 100 </a:t>
            </a:r>
            <a:r>
              <a:rPr lang="en-GB" sz="1400" b="1" dirty="0">
                <a:highlight>
                  <a:srgbClr val="FFFF00"/>
                </a:highlight>
                <a:latin typeface="Consolas" panose="020B0609020204030204" pitchFamily="49" charset="0"/>
              </a:rPr>
              <a:t>:</a:t>
            </a:r>
            <a:r>
              <a:rPr lang="en-GB" sz="1400" dirty="0">
                <a:latin typeface="Consolas" panose="020B0609020204030204" pitchFamily="49" charset="0"/>
              </a:rPr>
              <a:t> 200;</a:t>
            </a:r>
          </a:p>
        </p:txBody>
      </p:sp>
      <p:pic>
        <p:nvPicPr>
          <p:cNvPr id="5" name="Picture 4">
            <a:extLst>
              <a:ext uri="{FF2B5EF4-FFF2-40B4-BE49-F238E27FC236}">
                <a16:creationId xmlns:a16="http://schemas.microsoft.com/office/drawing/2014/main" id="{F1F27091-C0F7-231C-6D9C-4492ADBCFB6A}"/>
              </a:ext>
            </a:extLst>
          </p:cNvPr>
          <p:cNvPicPr>
            <a:picLocks noChangeAspect="1"/>
          </p:cNvPicPr>
          <p:nvPr/>
        </p:nvPicPr>
        <p:blipFill>
          <a:blip r:embed="rId4"/>
          <a:stretch>
            <a:fillRect/>
          </a:stretch>
        </p:blipFill>
        <p:spPr>
          <a:xfrm>
            <a:off x="10921869" y="747953"/>
            <a:ext cx="365791" cy="379530"/>
          </a:xfrm>
          <a:prstGeom prst="rect">
            <a:avLst/>
          </a:prstGeom>
        </p:spPr>
      </p:pic>
      <p:sp>
        <p:nvSpPr>
          <p:cNvPr id="6" name="TextBox 5">
            <a:extLst>
              <a:ext uri="{FF2B5EF4-FFF2-40B4-BE49-F238E27FC236}">
                <a16:creationId xmlns:a16="http://schemas.microsoft.com/office/drawing/2014/main" id="{2958FCB0-EDBA-00FF-E6EE-95E910F48800}"/>
              </a:ext>
            </a:extLst>
          </p:cNvPr>
          <p:cNvSpPr txBox="1"/>
          <p:nvPr/>
        </p:nvSpPr>
        <p:spPr>
          <a:xfrm>
            <a:off x="4656138" y="1921425"/>
            <a:ext cx="6144550" cy="1071679"/>
          </a:xfrm>
          <a:prstGeom prst="rect">
            <a:avLst/>
          </a:prstGeom>
          <a:solidFill>
            <a:schemeClr val="accent6">
              <a:lumMod val="20000"/>
              <a:lumOff val="80000"/>
            </a:schemeClr>
          </a:solidFill>
        </p:spPr>
        <p:txBody>
          <a:bodyPr vert="horz" wrap="square" lIns="0" tIns="0" rIns="0" bIns="0" rtlCol="0" anchor="t" anchorCtr="0">
            <a:noAutofit/>
          </a:bodyPr>
          <a:lstStyle/>
          <a:p>
            <a:r>
              <a:rPr lang="en-GB" sz="1400" b="1" dirty="0">
                <a:solidFill>
                  <a:srgbClr val="0000FF"/>
                </a:solidFill>
                <a:latin typeface="Consolas" panose="020B0609020204030204" pitchFamily="49" charset="0"/>
              </a:rPr>
              <a:t>if</a:t>
            </a:r>
            <a:r>
              <a:rPr lang="en-GB" sz="1400" b="0" dirty="0">
                <a:solidFill>
                  <a:srgbClr val="000000"/>
                </a:solidFill>
                <a:latin typeface="Consolas" panose="020B0609020204030204" pitchFamily="49" charset="0"/>
              </a:rPr>
              <a:t> </a:t>
            </a:r>
            <a:r>
              <a:rPr lang="en-GB" sz="1400" b="1" dirty="0">
                <a:solidFill>
                  <a:srgbClr val="000080"/>
                </a:solidFill>
                <a:latin typeface="Consolas" panose="020B0609020204030204" pitchFamily="49" charset="0"/>
              </a:rPr>
              <a:t>(</a:t>
            </a:r>
            <a:r>
              <a:rPr lang="en-GB" sz="1400" dirty="0">
                <a:solidFill>
                  <a:srgbClr val="000000"/>
                </a:solidFill>
                <a:latin typeface="Consolas" panose="020B0609020204030204" pitchFamily="49" charset="0"/>
              </a:rPr>
              <a:t>var1 &gt; var2) </a:t>
            </a:r>
            <a:r>
              <a:rPr lang="en-GB" sz="1400" b="1" dirty="0">
                <a:solidFill>
                  <a:srgbClr val="000080"/>
                </a:solidFill>
                <a:latin typeface="Consolas" panose="020B0609020204030204" pitchFamily="49" charset="0"/>
              </a:rPr>
              <a:t>{</a:t>
            </a:r>
            <a:endParaRPr lang="en-GB" sz="1400" b="0" dirty="0">
              <a:solidFill>
                <a:srgbClr val="000000"/>
              </a:solidFill>
              <a:latin typeface="Consolas" panose="020B0609020204030204" pitchFamily="49" charset="0"/>
            </a:endParaRPr>
          </a:p>
          <a:p>
            <a:r>
              <a:rPr lang="en-GB" sz="1400" dirty="0">
                <a:solidFill>
                  <a:srgbClr val="000080"/>
                </a:solidFill>
                <a:latin typeface="Consolas" panose="020B0609020204030204" pitchFamily="49" charset="0"/>
              </a:rPr>
              <a:t>  </a:t>
            </a:r>
            <a:r>
              <a:rPr lang="en-GB" sz="1400" dirty="0">
                <a:solidFill>
                  <a:srgbClr val="000000"/>
                </a:solidFill>
                <a:latin typeface="Consolas" panose="020B0609020204030204" pitchFamily="49" charset="0"/>
              </a:rPr>
              <a:t>var3 = 100;</a:t>
            </a:r>
          </a:p>
          <a:p>
            <a:r>
              <a:rPr lang="en-GB" sz="1400" b="1" dirty="0">
                <a:solidFill>
                  <a:srgbClr val="000080"/>
                </a:solidFill>
                <a:latin typeface="Consolas" panose="020B0609020204030204" pitchFamily="49" charset="0"/>
              </a:rPr>
              <a:t>}</a:t>
            </a:r>
            <a:r>
              <a:rPr lang="en-GB" sz="1400" b="0" dirty="0">
                <a:solidFill>
                  <a:srgbClr val="000000"/>
                </a:solidFill>
                <a:latin typeface="Consolas" panose="020B0609020204030204" pitchFamily="49" charset="0"/>
              </a:rPr>
              <a:t> </a:t>
            </a:r>
            <a:r>
              <a:rPr lang="en-GB" sz="1400" b="1" dirty="0">
                <a:solidFill>
                  <a:srgbClr val="0000FF"/>
                </a:solidFill>
                <a:latin typeface="Consolas" panose="020B0609020204030204" pitchFamily="49" charset="0"/>
              </a:rPr>
              <a:t>else</a:t>
            </a:r>
            <a:r>
              <a:rPr lang="en-GB" sz="1400" b="0" dirty="0">
                <a:solidFill>
                  <a:srgbClr val="000000"/>
                </a:solidFill>
                <a:latin typeface="Consolas" panose="020B0609020204030204" pitchFamily="49" charset="0"/>
              </a:rPr>
              <a:t> </a:t>
            </a:r>
            <a:r>
              <a:rPr lang="en-GB" sz="1400" b="1" dirty="0">
                <a:solidFill>
                  <a:srgbClr val="000080"/>
                </a:solidFill>
                <a:latin typeface="Consolas" panose="020B0609020204030204" pitchFamily="49" charset="0"/>
              </a:rPr>
              <a:t>{</a:t>
            </a:r>
          </a:p>
          <a:p>
            <a:r>
              <a:rPr lang="en-GB" sz="1400" dirty="0">
                <a:solidFill>
                  <a:srgbClr val="000080"/>
                </a:solidFill>
                <a:latin typeface="Consolas" panose="020B0609020204030204" pitchFamily="49" charset="0"/>
              </a:rPr>
              <a:t>  </a:t>
            </a:r>
            <a:r>
              <a:rPr lang="en-GB" sz="1400" dirty="0">
                <a:solidFill>
                  <a:srgbClr val="000000"/>
                </a:solidFill>
                <a:latin typeface="Consolas" panose="020B0609020204030204" pitchFamily="49" charset="0"/>
              </a:rPr>
              <a:t>var3 = 200;</a:t>
            </a:r>
            <a:endParaRPr lang="en-GB" sz="1400" b="0" dirty="0">
              <a:solidFill>
                <a:srgbClr val="000000"/>
              </a:solidFill>
              <a:latin typeface="Consolas" panose="020B0609020204030204" pitchFamily="49" charset="0"/>
            </a:endParaRPr>
          </a:p>
          <a:p>
            <a:r>
              <a:rPr lang="en-GB" sz="1400" b="1" dirty="0">
                <a:solidFill>
                  <a:srgbClr val="000080"/>
                </a:solidFill>
                <a:latin typeface="Consolas" panose="020B0609020204030204" pitchFamily="49" charset="0"/>
              </a:rPr>
              <a:t>}</a:t>
            </a:r>
            <a:endParaRPr lang="en-GB" sz="14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C5C4D251-D225-9DA8-83EF-A4073A9BD1B7}"/>
              </a:ext>
            </a:extLst>
          </p:cNvPr>
          <p:cNvPicPr>
            <a:picLocks noChangeAspect="1"/>
          </p:cNvPicPr>
          <p:nvPr/>
        </p:nvPicPr>
        <p:blipFill>
          <a:blip r:embed="rId4"/>
          <a:stretch>
            <a:fillRect/>
          </a:stretch>
        </p:blipFill>
        <p:spPr>
          <a:xfrm>
            <a:off x="10921868" y="1921425"/>
            <a:ext cx="365791" cy="379530"/>
          </a:xfrm>
          <a:prstGeom prst="rect">
            <a:avLst/>
          </a:prstGeom>
        </p:spPr>
      </p:pic>
    </p:spTree>
    <p:extLst>
      <p:ext uri="{BB962C8B-B14F-4D97-AF65-F5344CB8AC3E}">
        <p14:creationId xmlns:p14="http://schemas.microsoft.com/office/powerpoint/2010/main" val="256613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52701-3A9B-4F80-90B8-13C2886BC406}"/>
              </a:ext>
            </a:extLst>
          </p:cNvPr>
          <p:cNvSpPr>
            <a:spLocks noGrp="1"/>
          </p:cNvSpPr>
          <p:nvPr>
            <p:ph type="body" sz="quarter" idx="10"/>
          </p:nvPr>
        </p:nvSpPr>
        <p:spPr/>
        <p:txBody>
          <a:bodyPr/>
          <a:lstStyle/>
          <a:p>
            <a:r>
              <a:rPr lang="en-GB" sz="3600" cap="none" dirty="0"/>
              <a:t>Conditional</a:t>
            </a:r>
            <a:r>
              <a:rPr lang="en-GB" sz="4400" cap="none" dirty="0"/>
              <a:t> Variable Assignment</a:t>
            </a:r>
          </a:p>
        </p:txBody>
      </p:sp>
      <p:sp>
        <p:nvSpPr>
          <p:cNvPr id="3" name="Text Placeholder 2">
            <a:extLst>
              <a:ext uri="{FF2B5EF4-FFF2-40B4-BE49-F238E27FC236}">
                <a16:creationId xmlns:a16="http://schemas.microsoft.com/office/drawing/2014/main" id="{BEE818F6-0DCD-4730-ABBF-85709CEBAEFD}"/>
              </a:ext>
            </a:extLst>
          </p:cNvPr>
          <p:cNvSpPr>
            <a:spLocks noGrp="1"/>
          </p:cNvSpPr>
          <p:nvPr>
            <p:ph type="body" sz="quarter" idx="15"/>
          </p:nvPr>
        </p:nvSpPr>
        <p:spPr>
          <a:xfrm>
            <a:off x="4680878" y="423708"/>
            <a:ext cx="7126338" cy="4094163"/>
          </a:xfrm>
        </p:spPr>
        <p:txBody>
          <a:bodyPr/>
          <a:lstStyle/>
          <a:p>
            <a:r>
              <a:rPr lang="en-GB" b="1" dirty="0"/>
              <a:t>Variable assignments can occur as the result of a conditional expression</a:t>
            </a:r>
          </a:p>
          <a:p>
            <a:pPr marL="285750" indent="-285750">
              <a:buFont typeface="Arial" panose="020B0604020202020204" pitchFamily="34" charset="0"/>
              <a:buChar char="•"/>
            </a:pPr>
            <a:r>
              <a:rPr lang="en-GB" dirty="0"/>
              <a:t>provides flexible variable initialization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Things to remember:</a:t>
            </a:r>
          </a:p>
          <a:p>
            <a:pPr marL="285750" indent="-285750">
              <a:buFont typeface="Arial" panose="020B0604020202020204" pitchFamily="34" charset="0"/>
              <a:buChar char="•"/>
            </a:pPr>
            <a:r>
              <a:rPr lang="en-GB" dirty="0"/>
              <a:t>The lack of semi-colons on the </a:t>
            </a:r>
            <a:r>
              <a:rPr lang="en-GB" dirty="0">
                <a:highlight>
                  <a:srgbClr val="FFFF00"/>
                </a:highlight>
              </a:rPr>
              <a:t>highlighted</a:t>
            </a:r>
            <a:r>
              <a:rPr lang="en-GB" dirty="0"/>
              <a:t> lines</a:t>
            </a:r>
          </a:p>
          <a:p>
            <a:pPr marL="285750" indent="-285750">
              <a:buFont typeface="Arial" panose="020B0604020202020204" pitchFamily="34" charset="0"/>
              <a:buChar char="•"/>
            </a:pPr>
            <a:r>
              <a:rPr lang="en-GB" b="1" dirty="0"/>
              <a:t>Both</a:t>
            </a:r>
            <a:r>
              <a:rPr lang="en-GB" dirty="0"/>
              <a:t> if and else "arms" </a:t>
            </a:r>
            <a:r>
              <a:rPr lang="en-GB" b="1" dirty="0"/>
              <a:t>must</a:t>
            </a:r>
            <a:r>
              <a:rPr lang="en-GB" dirty="0"/>
              <a:t> be implemented</a:t>
            </a:r>
          </a:p>
          <a:p>
            <a:pPr marL="285750" indent="-285750">
              <a:buFont typeface="Arial" panose="020B0604020202020204" pitchFamily="34" charset="0"/>
              <a:buChar char="•"/>
            </a:pPr>
            <a:r>
              <a:rPr lang="en-GB" dirty="0"/>
              <a:t>If statement itself is </a:t>
            </a:r>
            <a:r>
              <a:rPr lang="en-GB" dirty="0">
                <a:highlight>
                  <a:srgbClr val="00FFFF"/>
                </a:highlight>
              </a:rPr>
              <a:t>terminated by a semi-colon</a:t>
            </a:r>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8B0746F2-97DB-4D5F-A609-3271946514A2}"/>
              </a:ext>
            </a:extLst>
          </p:cNvPr>
          <p:cNvSpPr txBox="1"/>
          <p:nvPr/>
        </p:nvSpPr>
        <p:spPr>
          <a:xfrm>
            <a:off x="4916385" y="1460345"/>
            <a:ext cx="5850596" cy="3046988"/>
          </a:xfrm>
          <a:prstGeom prst="rect">
            <a:avLst/>
          </a:prstGeom>
          <a:solidFill>
            <a:srgbClr val="C4FFFF"/>
          </a:solidFill>
        </p:spPr>
        <p:txBody>
          <a:bodyPr wrap="square">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if</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7F007F"/>
                </a:solidFill>
                <a:highlight>
                  <a:srgbClr val="FFFF00"/>
                </a:highlight>
                <a:latin typeface="Consolas" panose="020B0609020204030204" pitchFamily="49" charset="0"/>
              </a:rPr>
              <a:t>"installed"</a:t>
            </a:r>
            <a:endParaRPr lang="en-GB" sz="1600" b="0" dirty="0">
              <a:solidFill>
                <a:srgbClr val="808080"/>
              </a:solidFill>
              <a:highlight>
                <a:srgbClr val="FFFF00"/>
              </a:highlight>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else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7F007F"/>
                </a:solidFill>
                <a:highlight>
                  <a:srgbClr val="FFFF00"/>
                </a:highlight>
                <a:latin typeface="Consolas" panose="020B0609020204030204" pitchFamily="49" charset="0"/>
              </a:rPr>
              <a:t>"not installed"</a:t>
            </a:r>
            <a:endParaRPr lang="en-GB" sz="1600" b="0" dirty="0">
              <a:solidFill>
                <a:srgbClr val="808080"/>
              </a:solidFill>
              <a:highlight>
                <a:srgbClr val="FFFF00"/>
              </a:highlight>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1" dirty="0">
                <a:solidFill>
                  <a:srgbClr val="000000"/>
                </a:solidFill>
                <a:highlight>
                  <a:srgbClr val="00FFFF"/>
                </a:highlight>
                <a:latin typeface="Consolas" panose="020B0609020204030204" pitchFamily="49" charset="0"/>
              </a:rPr>
              <a:t>;</a:t>
            </a:r>
            <a:endParaRPr lang="en-GB" sz="1600" b="0" dirty="0">
              <a:solidFill>
                <a:srgbClr val="808080"/>
              </a:solidFill>
              <a:highlight>
                <a:srgbClr val="00FFFF"/>
              </a:highlight>
              <a:latin typeface="Consolas" panose="020B0609020204030204" pitchFamily="49" charset="0"/>
            </a:endParaRPr>
          </a:p>
          <a:p>
            <a:endParaRPr lang="en-GB" sz="1600" b="0" dirty="0">
              <a:solidFill>
                <a:srgbClr val="00B050"/>
              </a:solidFill>
              <a:latin typeface="Consolas" panose="020B0609020204030204" pitchFamily="49" charset="0"/>
            </a:endParaRPr>
          </a:p>
          <a:p>
            <a:r>
              <a:rPr lang="en-GB" sz="1600" b="0" dirty="0">
                <a:solidFill>
                  <a:srgbClr val="00B05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7" name="TextBox 6">
            <a:extLst>
              <a:ext uri="{FF2B5EF4-FFF2-40B4-BE49-F238E27FC236}">
                <a16:creationId xmlns:a16="http://schemas.microsoft.com/office/drawing/2014/main" id="{B7F037DD-5A45-48A7-B505-6CD7AE797F3A}"/>
              </a:ext>
            </a:extLst>
          </p:cNvPr>
          <p:cNvSpPr txBox="1"/>
          <p:nvPr/>
        </p:nvSpPr>
        <p:spPr>
          <a:xfrm>
            <a:off x="8004312" y="4371873"/>
            <a:ext cx="2762670"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true</a:t>
            </a:r>
          </a:p>
          <a:p>
            <a:r>
              <a:rPr lang="en-US" sz="1400" dirty="0">
                <a:solidFill>
                  <a:schemeClr val="bg1"/>
                </a:solidFill>
                <a:latin typeface="Consolas" panose="020B0609020204030204" pitchFamily="49" charset="0"/>
              </a:rPr>
              <a:t>installed</a:t>
            </a:r>
            <a:endParaRPr lang="en-GB" sz="1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20D2D6DF-2E77-428E-8033-B04790A9DED0}"/>
              </a:ext>
            </a:extLst>
          </p:cNvPr>
          <p:cNvSpPr txBox="1"/>
          <p:nvPr/>
        </p:nvSpPr>
        <p:spPr>
          <a:xfrm>
            <a:off x="6533968" y="4380410"/>
            <a:ext cx="1352732"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AC3E5DEF-C5E3-0FE4-6C91-CBE98FEA9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7283" y="146034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93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t>match Statement (1)</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070115" cy="6320362"/>
          </a:xfrm>
        </p:spPr>
        <p:txBody>
          <a:bodyPr/>
          <a:lstStyle/>
          <a:p>
            <a:r>
              <a:rPr lang="en-GB" b="1" dirty="0"/>
              <a:t>We use Rust's </a:t>
            </a:r>
            <a:r>
              <a:rPr lang="en-GB" b="1" dirty="0">
                <a:latin typeface="Consolas" panose="020B0609020204030204" pitchFamily="49" charset="0"/>
              </a:rPr>
              <a:t>match</a:t>
            </a:r>
            <a:r>
              <a:rPr lang="en-GB" b="1" dirty="0"/>
              <a:t> statement to check a single value against a list of possibilities</a:t>
            </a:r>
          </a:p>
          <a:p>
            <a:pPr marL="285750" indent="-285750">
              <a:buFont typeface="Arial" panose="020B0604020202020204" pitchFamily="34" charset="0"/>
              <a:buChar char="•"/>
            </a:pPr>
            <a:r>
              <a:rPr lang="en-GB" b="1" dirty="0"/>
              <a:t>Similar to C family's </a:t>
            </a:r>
            <a:r>
              <a:rPr lang="en-GB" b="1" dirty="0">
                <a:latin typeface="Consolas" panose="020B0609020204030204" pitchFamily="49" charset="0"/>
              </a:rPr>
              <a:t>switch</a:t>
            </a:r>
            <a:r>
              <a:rPr lang="en-GB" b="1" dirty="0"/>
              <a:t> statement:</a:t>
            </a:r>
          </a:p>
          <a:p>
            <a:endParaRPr lang="en-GB" b="1" dirty="0"/>
          </a:p>
        </p:txBody>
      </p:sp>
      <p:sp>
        <p:nvSpPr>
          <p:cNvPr id="4" name="TextBox 3">
            <a:extLst>
              <a:ext uri="{FF2B5EF4-FFF2-40B4-BE49-F238E27FC236}">
                <a16:creationId xmlns:a16="http://schemas.microsoft.com/office/drawing/2014/main" id="{653259EE-D784-4E77-BA20-1E0A0357F47B}"/>
              </a:ext>
            </a:extLst>
          </p:cNvPr>
          <p:cNvSpPr txBox="1"/>
          <p:nvPr/>
        </p:nvSpPr>
        <p:spPr>
          <a:xfrm>
            <a:off x="5027836" y="1349984"/>
            <a:ext cx="6313099" cy="4630449"/>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GB" sz="1400" dirty="0">
                <a:solidFill>
                  <a:srgbClr val="00B050"/>
                </a:solidFill>
                <a:latin typeface="Consolas" panose="020B0609020204030204" pitchFamily="49" charset="0"/>
              </a:rPr>
              <a:t>#include &lt;</a:t>
            </a:r>
            <a:r>
              <a:rPr lang="en-GB" sz="1400" dirty="0" err="1">
                <a:solidFill>
                  <a:srgbClr val="00B050"/>
                </a:solidFill>
                <a:latin typeface="Consolas" panose="020B0609020204030204" pitchFamily="49" charset="0"/>
              </a:rPr>
              <a:t>stdio.h</a:t>
            </a:r>
            <a:r>
              <a:rPr lang="en-GB" sz="1400" dirty="0">
                <a:solidFill>
                  <a:srgbClr val="00B050"/>
                </a:solidFill>
                <a:latin typeface="Consolas" panose="020B0609020204030204" pitchFamily="49" charset="0"/>
              </a:rPr>
              <a:t>&gt;</a:t>
            </a:r>
          </a:p>
          <a:p>
            <a:pPr algn="l"/>
            <a:endParaRPr lang="en-GB" sz="1400" dirty="0">
              <a:latin typeface="Consolas" panose="020B0609020204030204" pitchFamily="49" charset="0"/>
            </a:endParaRPr>
          </a:p>
          <a:p>
            <a:pPr algn="l"/>
            <a:r>
              <a:rPr lang="en-GB" sz="1400" dirty="0">
                <a:solidFill>
                  <a:srgbClr val="0070C0"/>
                </a:solidFill>
                <a:latin typeface="Consolas" panose="020B0609020204030204" pitchFamily="49" charset="0"/>
              </a:rPr>
              <a:t>int</a:t>
            </a:r>
            <a:r>
              <a:rPr lang="en-GB" sz="1400" dirty="0">
                <a:latin typeface="Consolas" panose="020B0609020204030204" pitchFamily="49" charset="0"/>
              </a:rPr>
              <a:t> main</a:t>
            </a:r>
            <a:r>
              <a:rPr lang="en-GB" sz="1400" dirty="0">
                <a:solidFill>
                  <a:srgbClr val="C00000"/>
                </a:solidFill>
                <a:latin typeface="Consolas" panose="020B0609020204030204" pitchFamily="49" charset="0"/>
              </a:rPr>
              <a:t>()</a:t>
            </a:r>
          </a:p>
          <a:p>
            <a:pPr algn="l"/>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char</a:t>
            </a:r>
            <a:r>
              <a:rPr lang="en-GB" sz="1400" dirty="0">
                <a:latin typeface="Consolas" panose="020B0609020204030204" pitchFamily="49" charset="0"/>
              </a:rPr>
              <a:t> letter = </a:t>
            </a:r>
            <a:r>
              <a:rPr lang="en-GB" sz="1400" dirty="0">
                <a:solidFill>
                  <a:srgbClr val="C00000"/>
                </a:solidFill>
                <a:latin typeface="Consolas" panose="020B0609020204030204" pitchFamily="49" charset="0"/>
              </a:rPr>
              <a:t>'f'</a:t>
            </a:r>
            <a:r>
              <a:rPr lang="en-GB" sz="1400" dirty="0">
                <a:latin typeface="Consolas" panose="020B0609020204030204" pitchFamily="49" charset="0"/>
              </a:rPr>
              <a:t>;</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switch</a:t>
            </a:r>
            <a:r>
              <a:rPr lang="en-GB" sz="1400" dirty="0">
                <a:latin typeface="Consolas" panose="020B0609020204030204" pitchFamily="49" charset="0"/>
              </a:rPr>
              <a:t>(letter)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'z'</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"Last letter of the alphabet!\n"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break</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'a'</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'e'</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a:t>
            </a:r>
            <a:r>
              <a:rPr lang="en-GB" sz="1400" dirty="0" err="1">
                <a:solidFill>
                  <a:srgbClr val="C00000"/>
                </a:solidFill>
                <a:latin typeface="Consolas" panose="020B0609020204030204" pitchFamily="49" charset="0"/>
              </a:rPr>
              <a:t>i</a:t>
            </a:r>
            <a:r>
              <a:rPr lang="en-GB" sz="1400" dirty="0">
                <a:solidFill>
                  <a:srgbClr val="C00000"/>
                </a:solidFill>
                <a:latin typeface="Consolas" panose="020B0609020204030204" pitchFamily="49" charset="0"/>
              </a:rPr>
              <a:t>'</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'o'</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'u'</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"A vowel!\n"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break</a:t>
            </a:r>
            <a:r>
              <a:rPr lang="en-GB" sz="1400" dirty="0">
                <a:latin typeface="Consolas" panose="020B0609020204030204" pitchFamily="49" charset="0"/>
              </a:rPr>
              <a:t>;</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default</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"A consonant other than 'z'\n"</a:t>
            </a:r>
            <a:r>
              <a:rPr lang="en-GB" sz="1400" dirty="0">
                <a:latin typeface="Consolas" panose="020B0609020204030204" pitchFamily="49" charset="0"/>
              </a:rPr>
              <a:t>);</a:t>
            </a:r>
          </a:p>
          <a:p>
            <a:pPr algn="l"/>
            <a:r>
              <a:rPr lang="en-GB" sz="1400" dirty="0">
                <a:latin typeface="Consolas" panose="020B0609020204030204" pitchFamily="49" charset="0"/>
              </a:rPr>
              <a:t>    }</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return</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0</a:t>
            </a:r>
            <a:r>
              <a:rPr lang="en-GB" sz="1400" dirty="0">
                <a:latin typeface="Consolas" panose="020B0609020204030204" pitchFamily="49" charset="0"/>
              </a:rPr>
              <a:t>;</a:t>
            </a:r>
          </a:p>
          <a:p>
            <a:pPr algn="l"/>
            <a:r>
              <a:rPr lang="en-GB" sz="1400" dirty="0">
                <a:latin typeface="Consolas" panose="020B0609020204030204" pitchFamily="49" charset="0"/>
              </a:rPr>
              <a:t>}</a:t>
            </a:r>
          </a:p>
        </p:txBody>
      </p:sp>
      <p:pic>
        <p:nvPicPr>
          <p:cNvPr id="5" name="Picture 4">
            <a:extLst>
              <a:ext uri="{FF2B5EF4-FFF2-40B4-BE49-F238E27FC236}">
                <a16:creationId xmlns:a16="http://schemas.microsoft.com/office/drawing/2014/main" id="{137576DE-5234-4100-B768-A3C8F14FDC55}"/>
              </a:ext>
            </a:extLst>
          </p:cNvPr>
          <p:cNvPicPr>
            <a:picLocks noChangeAspect="1"/>
          </p:cNvPicPr>
          <p:nvPr/>
        </p:nvPicPr>
        <p:blipFill>
          <a:blip r:embed="rId3"/>
          <a:stretch>
            <a:fillRect/>
          </a:stretch>
        </p:blipFill>
        <p:spPr>
          <a:xfrm>
            <a:off x="11441424" y="1393682"/>
            <a:ext cx="365791" cy="379530"/>
          </a:xfrm>
          <a:prstGeom prst="rect">
            <a:avLst/>
          </a:prstGeom>
        </p:spPr>
      </p:pic>
      <p:sp>
        <p:nvSpPr>
          <p:cNvPr id="8" name="TextBox 7">
            <a:extLst>
              <a:ext uri="{FF2B5EF4-FFF2-40B4-BE49-F238E27FC236}">
                <a16:creationId xmlns:a16="http://schemas.microsoft.com/office/drawing/2014/main" id="{C31B06FC-F1BF-4E27-981D-41D23CAD41A9}"/>
              </a:ext>
            </a:extLst>
          </p:cNvPr>
          <p:cNvSpPr txBox="1"/>
          <p:nvPr/>
        </p:nvSpPr>
        <p:spPr>
          <a:xfrm>
            <a:off x="8455575" y="6099586"/>
            <a:ext cx="2885360" cy="30777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 consonant other than 'z'</a:t>
            </a:r>
          </a:p>
        </p:txBody>
      </p:sp>
      <p:sp>
        <p:nvSpPr>
          <p:cNvPr id="9" name="TextBox 8">
            <a:extLst>
              <a:ext uri="{FF2B5EF4-FFF2-40B4-BE49-F238E27FC236}">
                <a16:creationId xmlns:a16="http://schemas.microsoft.com/office/drawing/2014/main" id="{6A42B1FC-2F09-4529-A497-ED3D6A0A3893}"/>
              </a:ext>
            </a:extLst>
          </p:cNvPr>
          <p:cNvSpPr txBox="1"/>
          <p:nvPr/>
        </p:nvSpPr>
        <p:spPr>
          <a:xfrm>
            <a:off x="7180678" y="6087142"/>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05778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t>match Statement (2)</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070115" cy="4094163"/>
          </a:xfrm>
        </p:spPr>
        <p:txBody>
          <a:bodyPr/>
          <a:lstStyle/>
          <a:p>
            <a:r>
              <a:rPr lang="en-GB" b="1" dirty="0"/>
              <a:t>The same block of logic in Rust…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Things to note</a:t>
            </a:r>
          </a:p>
          <a:p>
            <a:pPr marL="285750" indent="-285750">
              <a:buFont typeface="Arial" panose="020B0604020202020204" pitchFamily="34" charset="0"/>
              <a:buChar char="•"/>
            </a:pPr>
            <a:r>
              <a:rPr lang="en-GB" dirty="0"/>
              <a:t>The </a:t>
            </a:r>
            <a:r>
              <a:rPr lang="en-GB" b="1" dirty="0">
                <a:latin typeface="Consolas" panose="020B0609020204030204" pitchFamily="49" charset="0"/>
              </a:rPr>
              <a:t>_ </a:t>
            </a:r>
            <a:r>
              <a:rPr lang="en-GB" dirty="0"/>
              <a:t>placeholder pattern will match </a:t>
            </a:r>
            <a:r>
              <a:rPr lang="en-GB" i="1" dirty="0"/>
              <a:t>any</a:t>
            </a:r>
            <a:r>
              <a:rPr lang="en-GB" dirty="0"/>
              <a:t> remaining value</a:t>
            </a:r>
          </a:p>
          <a:p>
            <a:pPr marL="285750" indent="-285750">
              <a:buFont typeface="Arial" panose="020B0604020202020204" pitchFamily="34" charset="0"/>
              <a:buChar char="•"/>
            </a:pPr>
            <a:r>
              <a:rPr lang="en-GB" dirty="0"/>
              <a:t>Rust's compiler requires arms must cover </a:t>
            </a:r>
            <a:r>
              <a:rPr lang="en-GB" i="1" dirty="0"/>
              <a:t>all possible cases </a:t>
            </a:r>
            <a:r>
              <a:rPr lang="en-GB" dirty="0"/>
              <a:t>(be "</a:t>
            </a:r>
            <a:r>
              <a:rPr lang="en-GB" i="1" dirty="0"/>
              <a:t>exhaustive</a:t>
            </a:r>
            <a:r>
              <a:rPr lang="en-GB" dirty="0"/>
              <a:t>")</a:t>
            </a:r>
          </a:p>
          <a:p>
            <a:pPr marL="266700" indent="-266700"/>
            <a:r>
              <a:rPr lang="en-GB" dirty="0"/>
              <a:t>     e.g. if we comment out the final "catchall" line an error will occur (see notes)</a:t>
            </a:r>
          </a:p>
          <a:p>
            <a:endParaRPr lang="en-GB" b="1" dirty="0"/>
          </a:p>
          <a:p>
            <a:r>
              <a:rPr lang="en-GB" b="1" dirty="0"/>
              <a:t>Match expressions can include: </a:t>
            </a:r>
          </a:p>
          <a:p>
            <a:pPr marL="628650" indent="-355600">
              <a:buFont typeface="Arial" panose="020B0604020202020204" pitchFamily="34" charset="0"/>
              <a:buChar char="•"/>
            </a:pPr>
            <a:r>
              <a:rPr lang="en-GB" b="1" dirty="0"/>
              <a:t>match patterns </a:t>
            </a:r>
            <a:r>
              <a:rPr lang="en-GB" dirty="0"/>
              <a:t>using</a:t>
            </a:r>
            <a:r>
              <a:rPr lang="en-GB" b="1" dirty="0"/>
              <a:t> | </a:t>
            </a:r>
            <a:r>
              <a:rPr lang="en-GB" dirty="0"/>
              <a:t>(or) operator</a:t>
            </a:r>
          </a:p>
          <a:p>
            <a:pPr marL="628650" indent="-355600">
              <a:buFont typeface="Arial" panose="020B0604020202020204" pitchFamily="34" charset="0"/>
              <a:buChar char="•"/>
            </a:pPr>
            <a:r>
              <a:rPr lang="en-GB" b="1" dirty="0"/>
              <a:t>range patterns</a:t>
            </a:r>
            <a:r>
              <a:rPr lang="en-GB" dirty="0"/>
              <a:t>, e.g. </a:t>
            </a:r>
            <a:r>
              <a:rPr lang="en-GB" b="1" dirty="0">
                <a:latin typeface="Consolas" panose="020B0609020204030204" pitchFamily="49" charset="0"/>
              </a:rPr>
              <a:t>'a’..='z'  0..=9</a:t>
            </a:r>
            <a:r>
              <a:rPr lang="en-GB" dirty="0">
                <a:latin typeface="Consolas" panose="020B0609020204030204" pitchFamily="49" charset="0"/>
              </a:rPr>
              <a:t>  </a:t>
            </a:r>
            <a:r>
              <a:rPr lang="en-GB" dirty="0"/>
              <a:t>or </a:t>
            </a:r>
          </a:p>
          <a:p>
            <a:pPr marL="628650" indent="-355600">
              <a:buFont typeface="Arial" panose="020B0604020202020204" pitchFamily="34" charset="0"/>
              <a:buChar char="•"/>
            </a:pPr>
            <a:r>
              <a:rPr lang="en-GB" b="1" dirty="0"/>
              <a:t>wildcards</a:t>
            </a:r>
            <a:r>
              <a:rPr lang="en-GB" dirty="0"/>
              <a:t> </a:t>
            </a:r>
          </a:p>
          <a:p>
            <a:endParaRPr lang="en-GB" b="1" dirty="0"/>
          </a:p>
          <a:p>
            <a:endParaRPr lang="en-GB" b="1" dirty="0"/>
          </a:p>
        </p:txBody>
      </p:sp>
      <p:sp>
        <p:nvSpPr>
          <p:cNvPr id="6" name="TextBox 5">
            <a:extLst>
              <a:ext uri="{FF2B5EF4-FFF2-40B4-BE49-F238E27FC236}">
                <a16:creationId xmlns:a16="http://schemas.microsoft.com/office/drawing/2014/main" id="{14B32331-87A9-48B6-9B19-FB9384F169BA}"/>
              </a:ext>
            </a:extLst>
          </p:cNvPr>
          <p:cNvSpPr txBox="1"/>
          <p:nvPr/>
        </p:nvSpPr>
        <p:spPr>
          <a:xfrm>
            <a:off x="4737100" y="845799"/>
            <a:ext cx="6532583" cy="1933027"/>
          </a:xfrm>
          <a:prstGeom prst="rect">
            <a:avLst/>
          </a:prstGeom>
          <a:solidFill>
            <a:schemeClr val="tx1">
              <a:lumMod val="10000"/>
              <a:lumOff val="90000"/>
            </a:schemeClr>
          </a:solidFill>
        </p:spPr>
        <p:txBody>
          <a:bodyPr vert="horz" wrap="square" lIns="0" tIns="0" rIns="0" bIns="0" rtlCol="0" anchor="t" anchorCtr="0">
            <a:normAutofit fontScale="85000" lnSpcReduction="1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letter</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char</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7F007F"/>
                </a:solidFill>
                <a:latin typeface="Consolas" panose="020B0609020204030204" pitchFamily="49" charset="0"/>
              </a:rPr>
              <a:t>'f'</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1" dirty="0">
                <a:solidFill>
                  <a:srgbClr val="00007F"/>
                </a:solidFill>
                <a:latin typeface="Consolas" panose="020B0609020204030204" pitchFamily="49" charset="0"/>
              </a:rPr>
              <a:t>    match</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letter</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7F007F"/>
                </a:solidFill>
                <a:latin typeface="Consolas" panose="020B0609020204030204" pitchFamily="49" charset="0"/>
              </a:rPr>
              <a:t>        'z'</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"Last letter of the alphabet!"</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pt-BR" sz="1800" b="0" dirty="0">
                <a:solidFill>
                  <a:srgbClr val="7F007F"/>
                </a:solidFill>
                <a:latin typeface="Consolas" panose="020B0609020204030204" pitchFamily="49" charset="0"/>
              </a:rPr>
              <a:t>        'a'</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'e'</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'i'</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'o'</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'u'</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=&gt;</a:t>
            </a:r>
            <a:r>
              <a:rPr lang="pt-BR" sz="1800" b="0" dirty="0">
                <a:solidFill>
                  <a:srgbClr val="808080"/>
                </a:solidFill>
                <a:latin typeface="Consolas" panose="020B0609020204030204" pitchFamily="49" charset="0"/>
              </a:rPr>
              <a:t> </a:t>
            </a:r>
            <a:r>
              <a:rPr lang="pt-BR" sz="1800" b="0" dirty="0">
                <a:solidFill>
                  <a:srgbClr val="00B050"/>
                </a:solidFill>
                <a:latin typeface="Consolas" panose="020B0609020204030204" pitchFamily="49" charset="0"/>
              </a:rPr>
              <a:t>println!</a:t>
            </a:r>
            <a:r>
              <a:rPr lang="pt-BR" sz="1800" b="1" dirty="0">
                <a:solidFill>
                  <a:srgbClr val="000000"/>
                </a:solidFill>
                <a:latin typeface="Consolas" panose="020B0609020204030204" pitchFamily="49" charset="0"/>
              </a:rPr>
              <a:t>(</a:t>
            </a:r>
            <a:r>
              <a:rPr lang="pt-BR" sz="1800" b="0" dirty="0">
                <a:solidFill>
                  <a:srgbClr val="7F007F"/>
                </a:solidFill>
                <a:latin typeface="Consolas" panose="020B0609020204030204" pitchFamily="49" charset="0"/>
              </a:rPr>
              <a:t>"A vowel!"</a:t>
            </a:r>
            <a:r>
              <a:rPr lang="pt-BR" sz="1800" b="1" dirty="0">
                <a:solidFill>
                  <a:srgbClr val="000000"/>
                </a:solidFill>
                <a:latin typeface="Consolas" panose="020B0609020204030204" pitchFamily="49" charset="0"/>
              </a:rPr>
              <a:t>),</a:t>
            </a:r>
            <a:endParaRPr lang="pt-BR"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_</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"A consonant other than 'z'"</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8" name="TextBox 7">
            <a:extLst>
              <a:ext uri="{FF2B5EF4-FFF2-40B4-BE49-F238E27FC236}">
                <a16:creationId xmlns:a16="http://schemas.microsoft.com/office/drawing/2014/main" id="{ED67975A-7486-48EA-A4AC-B9BABCBD2AF2}"/>
              </a:ext>
            </a:extLst>
          </p:cNvPr>
          <p:cNvSpPr txBox="1"/>
          <p:nvPr/>
        </p:nvSpPr>
        <p:spPr>
          <a:xfrm>
            <a:off x="8384323" y="2778826"/>
            <a:ext cx="2885360" cy="30777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 consonant other than 'z'</a:t>
            </a:r>
          </a:p>
        </p:txBody>
      </p:sp>
      <p:sp>
        <p:nvSpPr>
          <p:cNvPr id="9" name="TextBox 8">
            <a:extLst>
              <a:ext uri="{FF2B5EF4-FFF2-40B4-BE49-F238E27FC236}">
                <a16:creationId xmlns:a16="http://schemas.microsoft.com/office/drawing/2014/main" id="{32344997-AF8F-417E-AA95-517B952FCC19}"/>
              </a:ext>
            </a:extLst>
          </p:cNvPr>
          <p:cNvSpPr txBox="1"/>
          <p:nvPr/>
        </p:nvSpPr>
        <p:spPr>
          <a:xfrm>
            <a:off x="7109426" y="2778825"/>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798270BE-3F2D-ABBF-7819-473FE9E27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4665" y="862986"/>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11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52701-3A9B-4F80-90B8-13C2886BC406}"/>
              </a:ext>
            </a:extLst>
          </p:cNvPr>
          <p:cNvSpPr>
            <a:spLocks noGrp="1"/>
          </p:cNvSpPr>
          <p:nvPr>
            <p:ph type="body" sz="quarter" idx="10"/>
          </p:nvPr>
        </p:nvSpPr>
        <p:spPr/>
        <p:txBody>
          <a:bodyPr/>
          <a:lstStyle/>
          <a:p>
            <a:r>
              <a:rPr lang="en-GB" sz="4000" cap="none" dirty="0"/>
              <a:t>Conditional</a:t>
            </a:r>
            <a:r>
              <a:rPr lang="en-GB" sz="4400" cap="none" dirty="0"/>
              <a:t> Variable Assignment </a:t>
            </a:r>
            <a:r>
              <a:rPr lang="en-GB" sz="4400" i="1" cap="none" dirty="0"/>
              <a:t>redux</a:t>
            </a:r>
          </a:p>
        </p:txBody>
      </p:sp>
      <p:sp>
        <p:nvSpPr>
          <p:cNvPr id="3" name="Text Placeholder 2">
            <a:extLst>
              <a:ext uri="{FF2B5EF4-FFF2-40B4-BE49-F238E27FC236}">
                <a16:creationId xmlns:a16="http://schemas.microsoft.com/office/drawing/2014/main" id="{BEE818F6-0DCD-4730-ABBF-85709CEBAEFD}"/>
              </a:ext>
            </a:extLst>
          </p:cNvPr>
          <p:cNvSpPr>
            <a:spLocks noGrp="1"/>
          </p:cNvSpPr>
          <p:nvPr>
            <p:ph type="body" sz="quarter" idx="15"/>
          </p:nvPr>
        </p:nvSpPr>
        <p:spPr>
          <a:xfrm>
            <a:off x="4680878" y="423708"/>
            <a:ext cx="7126338" cy="4094163"/>
          </a:xfrm>
        </p:spPr>
        <p:txBody>
          <a:bodyPr/>
          <a:lstStyle/>
          <a:p>
            <a:r>
              <a:rPr lang="en-GB" b="1" dirty="0"/>
              <a:t>As you've seen variable assignments can occur as the result of a conditional expression</a:t>
            </a:r>
          </a:p>
          <a:p>
            <a:pPr marL="285750" indent="-285750">
              <a:buFont typeface="Arial" panose="020B0604020202020204" pitchFamily="34" charset="0"/>
              <a:buChar char="•"/>
            </a:pPr>
            <a:r>
              <a:rPr lang="en-GB" dirty="0"/>
              <a:t>We can revisit this and refactor it with a </a:t>
            </a:r>
            <a:r>
              <a:rPr lang="en-GB" b="1" dirty="0">
                <a:highlight>
                  <a:srgbClr val="FFFF00"/>
                </a:highlight>
                <a:latin typeface="Consolas" panose="020B0609020204030204" pitchFamily="49" charset="0"/>
              </a:rPr>
              <a:t>match</a:t>
            </a:r>
            <a:r>
              <a:rPr lang="en-GB" dirty="0"/>
              <a:t> statement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Things to consider:</a:t>
            </a:r>
          </a:p>
          <a:p>
            <a:pPr marL="285750" indent="-285750">
              <a:buFont typeface="Arial" panose="020B0604020202020204" pitchFamily="34" charset="0"/>
              <a:buChar char="•"/>
            </a:pPr>
            <a:r>
              <a:rPr lang="en-GB" dirty="0"/>
              <a:t>The match syntax is often preferred based on its readability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8B0746F2-97DB-4D5F-A609-3271946514A2}"/>
              </a:ext>
            </a:extLst>
          </p:cNvPr>
          <p:cNvSpPr txBox="1"/>
          <p:nvPr/>
        </p:nvSpPr>
        <p:spPr>
          <a:xfrm>
            <a:off x="4916385" y="1349984"/>
            <a:ext cx="5850596" cy="2800767"/>
          </a:xfrm>
          <a:prstGeom prst="rect">
            <a:avLst/>
          </a:prstGeom>
          <a:solidFill>
            <a:srgbClr val="C4FFFF"/>
          </a:solidFill>
        </p:spPr>
        <p:txBody>
          <a:bodyPr wrap="square">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highlight>
                  <a:srgbClr val="FFFF00"/>
                </a:highlight>
                <a:latin typeface="Consolas" panose="020B0609020204030204" pitchFamily="49" charset="0"/>
              </a:rPr>
              <a:t>match</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=&gt;</a:t>
            </a:r>
            <a:r>
              <a:rPr lang="en-GB" sz="1600" b="0" dirty="0">
                <a:solidFill>
                  <a:srgbClr val="808080"/>
                </a:solidFill>
                <a:latin typeface="Consolas" panose="020B0609020204030204" pitchFamily="49" charset="0"/>
              </a:rPr>
              <a:t> </a:t>
            </a:r>
            <a:r>
              <a:rPr lang="en-GB" sz="1600" b="0" dirty="0">
                <a:solidFill>
                  <a:srgbClr val="7F007F"/>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false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=&gt;</a:t>
            </a:r>
            <a:r>
              <a:rPr lang="en-GB" sz="1600" b="0" dirty="0">
                <a:solidFill>
                  <a:srgbClr val="808080"/>
                </a:solidFill>
                <a:latin typeface="Consolas" panose="020B0609020204030204" pitchFamily="49" charset="0"/>
              </a:rPr>
              <a:t> </a:t>
            </a:r>
            <a:r>
              <a:rPr lang="en-GB" sz="1600" b="0" dirty="0">
                <a:solidFill>
                  <a:srgbClr val="7F007F"/>
                </a:solidFill>
                <a:latin typeface="Consolas" panose="020B0609020204030204" pitchFamily="49" charset="0"/>
              </a:rPr>
              <a:t>"not installed"</a:t>
            </a:r>
            <a:r>
              <a:rPr lang="en-GB" sz="1600" b="0" dirty="0">
                <a:solidFill>
                  <a:srgbClr val="808080"/>
                </a:solidFill>
                <a:latin typeface="Consolas" panose="020B0609020204030204" pitchFamily="49" charset="0"/>
              </a:rPr>
              <a:t> </a:t>
            </a: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7" name="TextBox 6">
            <a:extLst>
              <a:ext uri="{FF2B5EF4-FFF2-40B4-BE49-F238E27FC236}">
                <a16:creationId xmlns:a16="http://schemas.microsoft.com/office/drawing/2014/main" id="{B7F037DD-5A45-48A7-B505-6CD7AE797F3A}"/>
              </a:ext>
            </a:extLst>
          </p:cNvPr>
          <p:cNvSpPr txBox="1"/>
          <p:nvPr/>
        </p:nvSpPr>
        <p:spPr>
          <a:xfrm>
            <a:off x="7992436" y="4226922"/>
            <a:ext cx="2774545"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true</a:t>
            </a:r>
          </a:p>
          <a:p>
            <a:r>
              <a:rPr lang="en-US" sz="1400" dirty="0">
                <a:solidFill>
                  <a:schemeClr val="bg1"/>
                </a:solidFill>
                <a:latin typeface="Consolas" panose="020B0609020204030204" pitchFamily="49" charset="0"/>
              </a:rPr>
              <a:t>installed</a:t>
            </a:r>
            <a:endParaRPr lang="en-GB" sz="1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20D2D6DF-2E77-428E-8033-B04790A9DED0}"/>
              </a:ext>
            </a:extLst>
          </p:cNvPr>
          <p:cNvSpPr txBox="1"/>
          <p:nvPr/>
        </p:nvSpPr>
        <p:spPr>
          <a:xfrm>
            <a:off x="6804639" y="4226922"/>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A69DEDA6-875D-A359-9E5F-03E713F21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554" y="1349984"/>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45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Rust – Iteration </a:t>
            </a:r>
            <a:r>
              <a:rPr lang="en-GB" sz="4400" cap="none" dirty="0"/>
              <a:t>Techniques</a:t>
            </a:r>
            <a:endParaRPr lang="en-GB" cap="none" dirty="0"/>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Rust has 3 Iteration techniques: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Again, these are (mostly) familiar to those programmers who have experience of C, C++, Java etc.</a:t>
            </a:r>
          </a:p>
          <a:p>
            <a:endParaRPr lang="en-GB" b="1" dirty="0"/>
          </a:p>
          <a:p>
            <a:r>
              <a:rPr lang="en-GB" b="1" dirty="0"/>
              <a:t>We'll examine each in turn.</a:t>
            </a:r>
          </a:p>
          <a:p>
            <a:endParaRPr lang="en-GB" b="1" dirty="0"/>
          </a:p>
          <a:p>
            <a:endParaRPr lang="en-GB" b="1" dirty="0"/>
          </a:p>
          <a:p>
            <a:endParaRPr lang="en-GB" b="1" dirty="0"/>
          </a:p>
          <a:p>
            <a:endParaRPr lang="en-GB" b="1" dirty="0"/>
          </a:p>
          <a:p>
            <a:endParaRPr lang="en-GB" b="1" dirty="0"/>
          </a:p>
        </p:txBody>
      </p:sp>
      <p:graphicFrame>
        <p:nvGraphicFramePr>
          <p:cNvPr id="6" name="Diagram 5">
            <a:extLst>
              <a:ext uri="{FF2B5EF4-FFF2-40B4-BE49-F238E27FC236}">
                <a16:creationId xmlns:a16="http://schemas.microsoft.com/office/drawing/2014/main" id="{2A43E7A1-A266-4F09-9FF7-C48B54C3383A}"/>
              </a:ext>
            </a:extLst>
          </p:cNvPr>
          <p:cNvGraphicFramePr/>
          <p:nvPr>
            <p:extLst>
              <p:ext uri="{D42A27DB-BD31-4B8C-83A1-F6EECF244321}">
                <p14:modId xmlns:p14="http://schemas.microsoft.com/office/powerpoint/2010/main" val="3536131392"/>
              </p:ext>
            </p:extLst>
          </p:nvPr>
        </p:nvGraphicFramePr>
        <p:xfrm>
          <a:off x="4651376" y="736255"/>
          <a:ext cx="7007224" cy="2386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99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3200" cap="none" dirty="0"/>
              <a:t>for Loop (Incremental)</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Rust's for loop can be used to iterate one or more lines of code</a:t>
            </a:r>
          </a:p>
          <a:p>
            <a:pPr marL="285750" indent="-285750">
              <a:buFont typeface="Arial" panose="020B0604020202020204" pitchFamily="34" charset="0"/>
              <a:buChar char="•"/>
            </a:pPr>
            <a:r>
              <a:rPr lang="en-GB" dirty="0"/>
              <a:t>Similar to C family for loop, but syntax perhaps a little friendlier?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Note.</a:t>
            </a:r>
          </a:p>
          <a:p>
            <a:r>
              <a:rPr lang="en-GB" dirty="0"/>
              <a:t>Modifying the range from </a:t>
            </a:r>
            <a:r>
              <a:rPr lang="en-GB" b="1" dirty="0"/>
              <a:t>0..4 </a:t>
            </a:r>
            <a:r>
              <a:rPr lang="en-GB" dirty="0"/>
              <a:t>to </a:t>
            </a:r>
            <a:r>
              <a:rPr lang="en-GB" b="1" dirty="0"/>
              <a:t>0..=4 </a:t>
            </a:r>
            <a:r>
              <a:rPr lang="en-GB" dirty="0"/>
              <a:t>makes the upper number INCLUSIVE.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3" y="1349984"/>
            <a:ext cx="6289876" cy="1198575"/>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solidFill>
                <a:schemeClr val="accent3">
                  <a:lumMod val="40000"/>
                  <a:lumOff val="60000"/>
                </a:schemeClr>
              </a:solidFill>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&lt;=</a:t>
            </a:r>
            <a:r>
              <a:rPr lang="en-US" sz="1600" dirty="0">
                <a:solidFill>
                  <a:schemeClr val="accent3">
                    <a:lumMod val="60000"/>
                    <a:lumOff val="40000"/>
                  </a:schemeClr>
                </a:solidFill>
                <a:latin typeface="Consolas" panose="020B0609020204030204" pitchFamily="49" charset="0"/>
              </a:rPr>
              <a:t>4</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"Count is now…%d\n"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133790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2970701"/>
            <a:ext cx="6289876" cy="1017100"/>
          </a:xfrm>
          <a:prstGeom prst="rect">
            <a:avLst/>
          </a:prstGeom>
          <a:solidFill>
            <a:schemeClr val="tx1">
              <a:lumMod val="10000"/>
              <a:lumOff val="90000"/>
            </a:schemeClr>
          </a:solidFill>
        </p:spPr>
        <p:txBody>
          <a:bodyPr vert="horz" wrap="square" lIns="0" tIns="0" rIns="0" bIns="0" rtlCol="0" anchor="t" anchorCtr="0">
            <a:normAutofit/>
          </a:bodyPr>
          <a:lstStyle/>
          <a:p>
            <a:r>
              <a:rPr lang="nn-NO" sz="1600" b="1" dirty="0">
                <a:solidFill>
                  <a:srgbClr val="00007F"/>
                </a:solidFill>
                <a:latin typeface="Consolas" panose="020B0609020204030204" pitchFamily="49" charset="0"/>
              </a:rPr>
              <a:t>  for</a:t>
            </a:r>
            <a:r>
              <a:rPr lang="nn-NO" sz="1600" b="0" dirty="0">
                <a:solidFill>
                  <a:srgbClr val="808080"/>
                </a:solidFill>
                <a:latin typeface="Consolas" panose="020B0609020204030204" pitchFamily="49" charset="0"/>
              </a:rPr>
              <a:t> </a:t>
            </a:r>
            <a:r>
              <a:rPr lang="nn-NO" sz="1600" b="0" dirty="0">
                <a:solidFill>
                  <a:srgbClr val="000000"/>
                </a:solidFill>
                <a:latin typeface="Consolas" panose="020B0609020204030204" pitchFamily="49" charset="0"/>
              </a:rPr>
              <a:t>i</a:t>
            </a:r>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in</a:t>
            </a:r>
            <a:r>
              <a:rPr lang="nn-NO" sz="1600" b="0" dirty="0">
                <a:solidFill>
                  <a:srgbClr val="808080"/>
                </a:solidFill>
                <a:latin typeface="Consolas" panose="020B0609020204030204" pitchFamily="49" charset="0"/>
              </a:rPr>
              <a:t> </a:t>
            </a:r>
            <a:r>
              <a:rPr lang="nn-NO" sz="1600" b="0" dirty="0">
                <a:solidFill>
                  <a:srgbClr val="007F7F"/>
                </a:solidFill>
                <a:latin typeface="Consolas" panose="020B0609020204030204" pitchFamily="49" charset="0"/>
              </a:rPr>
              <a:t>0</a:t>
            </a:r>
            <a:r>
              <a:rPr lang="nn-NO" sz="1600" b="1" dirty="0">
                <a:solidFill>
                  <a:srgbClr val="000000"/>
                </a:solidFill>
                <a:latin typeface="Consolas" panose="020B0609020204030204" pitchFamily="49" charset="0"/>
              </a:rPr>
              <a:t>..</a:t>
            </a:r>
            <a:r>
              <a:rPr lang="nn-NO" sz="1600" b="0" dirty="0">
                <a:solidFill>
                  <a:srgbClr val="007F7F"/>
                </a:solidFill>
                <a:latin typeface="Consolas" panose="020B0609020204030204" pitchFamily="49" charset="0"/>
              </a:rPr>
              <a:t>4</a:t>
            </a:r>
            <a:r>
              <a:rPr lang="nn-NO" sz="1600" b="0" dirty="0">
                <a:solidFill>
                  <a:srgbClr val="808080"/>
                </a:solidFill>
                <a:latin typeface="Consolas" panose="020B0609020204030204" pitchFamily="49" charset="0"/>
              </a:rPr>
              <a:t> </a:t>
            </a:r>
            <a:r>
              <a:rPr lang="nn-NO" sz="1600" b="1" dirty="0">
                <a:solidFill>
                  <a:srgbClr val="000000"/>
                </a:solidFill>
                <a:latin typeface="Consolas" panose="020B0609020204030204" pitchFamily="49" charset="0"/>
              </a:rPr>
              <a:t>{</a:t>
            </a:r>
            <a:endParaRPr lang="nn-NO" sz="1600" b="0" dirty="0">
              <a:solidFill>
                <a:srgbClr val="808080"/>
              </a:solidFill>
              <a:latin typeface="Consolas" panose="020B0609020204030204" pitchFamily="49" charset="0"/>
            </a:endParaRPr>
          </a:p>
          <a:p>
            <a:r>
              <a:rPr lang="en-US" sz="1600" dirty="0">
                <a:solidFill>
                  <a:srgbClr val="808080"/>
                </a:solidFill>
                <a:latin typeface="Consolas" panose="020B0609020204030204" pitchFamily="49" charset="0"/>
              </a:rPr>
              <a:t>     </a:t>
            </a:r>
            <a:r>
              <a:rPr lang="en-US" sz="1600" b="0" dirty="0" err="1">
                <a:solidFill>
                  <a:srgbClr val="00B050"/>
                </a:solidFill>
                <a:latin typeface="Consolas" panose="020B0609020204030204" pitchFamily="49" charset="0"/>
              </a:rPr>
              <a:t>println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"Count is now…{}"</a:t>
            </a:r>
            <a:r>
              <a:rPr lang="en-US" sz="1600" b="1" dirty="0">
                <a:solidFill>
                  <a:srgbClr val="000000"/>
                </a:solidFill>
                <a:latin typeface="Consolas" panose="020B0609020204030204" pitchFamily="49" charset="0"/>
              </a:rPr>
              <a:t>,</a:t>
            </a:r>
            <a:r>
              <a:rPr lang="en-US" sz="1600" b="0" dirty="0">
                <a:solidFill>
                  <a:srgbClr val="808080"/>
                </a:solidFill>
                <a:latin typeface="Consolas" panose="020B0609020204030204" pitchFamily="49" charset="0"/>
              </a:rPr>
              <a:t> </a:t>
            </a:r>
            <a:r>
              <a:rPr lang="en-US" sz="1600" b="0" dirty="0" err="1">
                <a:solidFill>
                  <a:srgbClr val="000000"/>
                </a:solidFill>
                <a:latin typeface="Consolas" panose="020B0609020204030204" pitchFamily="49" charset="0"/>
              </a:rPr>
              <a:t>i</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  }</a:t>
            </a:r>
            <a:endParaRPr lang="en-GB" sz="1600" b="0" dirty="0">
              <a:solidFill>
                <a:srgbClr val="808080"/>
              </a:solidFill>
              <a:latin typeface="Consolas" panose="020B0609020204030204" pitchFamily="49" charset="0"/>
            </a:endParaRPr>
          </a:p>
        </p:txBody>
      </p:sp>
      <p:sp>
        <p:nvSpPr>
          <p:cNvPr id="37" name="TextBox 36">
            <a:extLst>
              <a:ext uri="{FF2B5EF4-FFF2-40B4-BE49-F238E27FC236}">
                <a16:creationId xmlns:a16="http://schemas.microsoft.com/office/drawing/2014/main" id="{42FA73E6-26DF-460C-AFE5-2553DC59BE11}"/>
              </a:ext>
            </a:extLst>
          </p:cNvPr>
          <p:cNvSpPr txBox="1"/>
          <p:nvPr/>
        </p:nvSpPr>
        <p:spPr>
          <a:xfrm>
            <a:off x="8929020" y="4243418"/>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Count is now…0</a:t>
            </a:r>
          </a:p>
          <a:p>
            <a:r>
              <a:rPr lang="en-US" dirty="0">
                <a:solidFill>
                  <a:schemeClr val="bg1"/>
                </a:solidFill>
                <a:latin typeface="Consolas" panose="020B0609020204030204" pitchFamily="49" charset="0"/>
              </a:rPr>
              <a:t>Count is now…1</a:t>
            </a:r>
          </a:p>
          <a:p>
            <a:r>
              <a:rPr lang="en-US" dirty="0">
                <a:solidFill>
                  <a:schemeClr val="bg1"/>
                </a:solidFill>
                <a:latin typeface="Consolas" panose="020B0609020204030204" pitchFamily="49" charset="0"/>
              </a:rPr>
              <a:t>Count is now…2</a:t>
            </a:r>
          </a:p>
          <a:p>
            <a:r>
              <a:rPr lang="en-US" dirty="0">
                <a:solidFill>
                  <a:schemeClr val="bg1"/>
                </a:solidFill>
                <a:latin typeface="Consolas" panose="020B0609020204030204" pitchFamily="49" charset="0"/>
              </a:rPr>
              <a:t>Count is now…3</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7668906" y="4243418"/>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EBE39AA2-C3C8-C99B-EA38-0A1786CCB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8389" y="297070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559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3200" cap="none" dirty="0"/>
              <a:t>for Loop (Decremental)</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For loop can be used to iterate one or more lines of code</a:t>
            </a:r>
          </a:p>
          <a:p>
            <a:pPr marL="285750" indent="-285750">
              <a:buFont typeface="Arial" panose="020B0604020202020204" pitchFamily="34" charset="0"/>
              <a:buChar char="•"/>
            </a:pPr>
            <a:r>
              <a:rPr lang="en-GB" dirty="0"/>
              <a:t>Similar to C family for loop, but syntax perhaps a little friendlier?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3" y="1349984"/>
            <a:ext cx="6289876" cy="1198575"/>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solidFill>
                <a:schemeClr val="accent3">
                  <a:lumMod val="40000"/>
                  <a:lumOff val="60000"/>
                </a:schemeClr>
              </a:solidFill>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3</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&gt;0;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"Count is now…%d\n"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133790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2970701"/>
            <a:ext cx="6289876" cy="915500"/>
          </a:xfrm>
          <a:prstGeom prst="rect">
            <a:avLst/>
          </a:prstGeom>
          <a:solidFill>
            <a:schemeClr val="tx1">
              <a:lumMod val="10000"/>
              <a:lumOff val="90000"/>
            </a:schemeClr>
          </a:solidFill>
        </p:spPr>
        <p:txBody>
          <a:bodyPr vert="horz" wrap="square" lIns="0" tIns="0" rIns="0" bIns="0" rtlCol="0" anchor="t" anchorCtr="0">
            <a:normAutofit/>
          </a:bodyPr>
          <a:lstStyle/>
          <a:p>
            <a:r>
              <a:rPr lang="nn-NO" sz="1600" b="1" dirty="0">
                <a:solidFill>
                  <a:srgbClr val="00007F"/>
                </a:solidFill>
                <a:latin typeface="Consolas" panose="020B0609020204030204" pitchFamily="49" charset="0"/>
              </a:rPr>
              <a:t>  for</a:t>
            </a:r>
            <a:r>
              <a:rPr lang="nn-NO" sz="1600" dirty="0">
                <a:solidFill>
                  <a:srgbClr val="808080"/>
                </a:solidFill>
                <a:latin typeface="Consolas" panose="020B0609020204030204" pitchFamily="49" charset="0"/>
              </a:rPr>
              <a:t> </a:t>
            </a:r>
            <a:r>
              <a:rPr lang="nn-NO" sz="1600" dirty="0">
                <a:solidFill>
                  <a:srgbClr val="000000"/>
                </a:solidFill>
                <a:latin typeface="Consolas" panose="020B0609020204030204" pitchFamily="49" charset="0"/>
              </a:rPr>
              <a:t>i</a:t>
            </a:r>
            <a:r>
              <a:rPr lang="nn-NO" sz="160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in</a:t>
            </a:r>
            <a:r>
              <a:rPr lang="nn-NO" sz="1600" dirty="0">
                <a:solidFill>
                  <a:srgbClr val="808080"/>
                </a:solidFill>
                <a:latin typeface="Consolas" panose="020B0609020204030204" pitchFamily="49" charset="0"/>
              </a:rPr>
              <a:t> </a:t>
            </a:r>
            <a:r>
              <a:rPr lang="nn-NO" sz="1600" b="1" dirty="0">
                <a:solidFill>
                  <a:srgbClr val="808080"/>
                </a:solidFill>
                <a:latin typeface="Consolas" panose="020B0609020204030204" pitchFamily="49" charset="0"/>
              </a:rPr>
              <a:t>(</a:t>
            </a:r>
            <a:r>
              <a:rPr lang="nn-NO" sz="1600" dirty="0">
                <a:solidFill>
                  <a:srgbClr val="007F7F"/>
                </a:solidFill>
                <a:latin typeface="Consolas" panose="020B0609020204030204" pitchFamily="49" charset="0"/>
              </a:rPr>
              <a:t>0</a:t>
            </a:r>
            <a:r>
              <a:rPr lang="nn-NO" sz="1600" dirty="0">
                <a:solidFill>
                  <a:srgbClr val="000000"/>
                </a:solidFill>
                <a:latin typeface="Consolas" panose="020B0609020204030204" pitchFamily="49" charset="0"/>
              </a:rPr>
              <a:t>..</a:t>
            </a:r>
            <a:r>
              <a:rPr lang="nn-NO" sz="1600" dirty="0">
                <a:solidFill>
                  <a:srgbClr val="007F7F"/>
                </a:solidFill>
                <a:latin typeface="Consolas" panose="020B0609020204030204" pitchFamily="49" charset="0"/>
              </a:rPr>
              <a:t>4</a:t>
            </a:r>
            <a:r>
              <a:rPr lang="nn-NO" sz="1600" b="1" dirty="0">
                <a:solidFill>
                  <a:srgbClr val="808080"/>
                </a:solidFill>
                <a:latin typeface="Consolas" panose="020B0609020204030204" pitchFamily="49" charset="0"/>
              </a:rPr>
              <a:t>)</a:t>
            </a:r>
            <a:r>
              <a:rPr lang="nn-NO" sz="1600" b="1" dirty="0">
                <a:solidFill>
                  <a:srgbClr val="000000"/>
                </a:solidFill>
                <a:latin typeface="Consolas" panose="020B0609020204030204" pitchFamily="49" charset="0"/>
              </a:rPr>
              <a:t>.rev() </a:t>
            </a:r>
            <a:r>
              <a:rPr lang="nn-NO" sz="1600" dirty="0">
                <a:solidFill>
                  <a:srgbClr val="000000"/>
                </a:solidFill>
                <a:latin typeface="Consolas" panose="020B0609020204030204" pitchFamily="49" charset="0"/>
              </a:rPr>
              <a:t>{</a:t>
            </a:r>
            <a:endParaRPr lang="nn-NO" sz="1600" dirty="0">
              <a:solidFill>
                <a:srgbClr val="808080"/>
              </a:solidFill>
              <a:latin typeface="Consolas" panose="020B0609020204030204" pitchFamily="49" charset="0"/>
            </a:endParaRPr>
          </a:p>
          <a:p>
            <a:r>
              <a:rPr lang="en-US" sz="1600" dirty="0">
                <a:solidFill>
                  <a:srgbClr val="808080"/>
                </a:solidFill>
                <a:latin typeface="Consolas" panose="020B0609020204030204" pitchFamily="49" charset="0"/>
              </a:rPr>
              <a:t>     </a:t>
            </a:r>
            <a:r>
              <a:rPr lang="en-US" sz="1600" dirty="0" err="1">
                <a:solidFill>
                  <a:srgbClr val="00B050"/>
                </a:solidFill>
                <a:latin typeface="Consolas" panose="020B0609020204030204" pitchFamily="49" charset="0"/>
              </a:rPr>
              <a:t>println</a:t>
            </a:r>
            <a:r>
              <a:rPr lang="en-US" sz="1600" dirty="0">
                <a:solidFill>
                  <a:srgbClr val="00B05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F007F"/>
                </a:solidFill>
                <a:latin typeface="Consolas" panose="020B0609020204030204" pitchFamily="49" charset="0"/>
              </a:rPr>
              <a:t>"Count is now…{}"</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endParaRPr lang="en-US" sz="1600" dirty="0">
              <a:solidFill>
                <a:srgbClr val="808080"/>
              </a:solidFill>
              <a:latin typeface="Consolas" panose="020B0609020204030204" pitchFamily="49" charset="0"/>
            </a:endParaRPr>
          </a:p>
          <a:p>
            <a:r>
              <a:rPr lang="en-GB" sz="1600" dirty="0">
                <a:solidFill>
                  <a:srgbClr val="808080"/>
                </a:solidFill>
                <a:latin typeface="Consolas" panose="020B0609020204030204" pitchFamily="49" charset="0"/>
              </a:rPr>
              <a:t>  </a:t>
            </a:r>
            <a:r>
              <a:rPr lang="en-GB"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p:txBody>
      </p:sp>
      <p:sp>
        <p:nvSpPr>
          <p:cNvPr id="37" name="TextBox 36">
            <a:extLst>
              <a:ext uri="{FF2B5EF4-FFF2-40B4-BE49-F238E27FC236}">
                <a16:creationId xmlns:a16="http://schemas.microsoft.com/office/drawing/2014/main" id="{42FA73E6-26DF-460C-AFE5-2553DC59BE11}"/>
              </a:ext>
            </a:extLst>
          </p:cNvPr>
          <p:cNvSpPr txBox="1"/>
          <p:nvPr/>
        </p:nvSpPr>
        <p:spPr>
          <a:xfrm>
            <a:off x="8929021" y="4169229"/>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Count is now…3</a:t>
            </a:r>
          </a:p>
          <a:p>
            <a:r>
              <a:rPr lang="en-US" dirty="0">
                <a:solidFill>
                  <a:schemeClr val="bg1"/>
                </a:solidFill>
                <a:latin typeface="Consolas" panose="020B0609020204030204" pitchFamily="49" charset="0"/>
              </a:rPr>
              <a:t>Count is now…2</a:t>
            </a:r>
          </a:p>
          <a:p>
            <a:r>
              <a:rPr lang="en-US" dirty="0">
                <a:solidFill>
                  <a:schemeClr val="bg1"/>
                </a:solidFill>
                <a:latin typeface="Consolas" panose="020B0609020204030204" pitchFamily="49" charset="0"/>
              </a:rPr>
              <a:t>Count is now…1</a:t>
            </a:r>
          </a:p>
          <a:p>
            <a:r>
              <a:rPr lang="en-US" dirty="0">
                <a:solidFill>
                  <a:schemeClr val="bg1"/>
                </a:solidFill>
                <a:latin typeface="Consolas" panose="020B0609020204030204" pitchFamily="49" charset="0"/>
              </a:rPr>
              <a:t>Count is now…0</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7640818" y="4188990"/>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5" name="TextBox 4">
            <a:extLst>
              <a:ext uri="{FF2B5EF4-FFF2-40B4-BE49-F238E27FC236}">
                <a16:creationId xmlns:a16="http://schemas.microsoft.com/office/drawing/2014/main" id="{231B0DA2-9C94-E176-ED93-44A199FA337D}"/>
              </a:ext>
            </a:extLst>
          </p:cNvPr>
          <p:cNvSpPr txBox="1"/>
          <p:nvPr/>
        </p:nvSpPr>
        <p:spPr>
          <a:xfrm>
            <a:off x="4722811" y="5520100"/>
            <a:ext cx="6832245" cy="923330"/>
          </a:xfrm>
          <a:prstGeom prst="rect">
            <a:avLst/>
          </a:prstGeom>
          <a:noFill/>
        </p:spPr>
        <p:txBody>
          <a:bodyPr wrap="square">
            <a:spAutoFit/>
          </a:bodyPr>
          <a:lstStyle/>
          <a:p>
            <a:pPr marL="285750" indent="-285750">
              <a:buFont typeface="Arial" panose="020B0604020202020204" pitchFamily="34" charset="0"/>
              <a:buChar char="•"/>
            </a:pPr>
            <a:endParaRPr lang="en-GB" dirty="0"/>
          </a:p>
          <a:p>
            <a:r>
              <a:rPr lang="en-GB" b="1" dirty="0"/>
              <a:t>Note.</a:t>
            </a:r>
          </a:p>
          <a:p>
            <a:r>
              <a:rPr lang="en-GB" dirty="0"/>
              <a:t>The range must be enclosed in parentheses.</a:t>
            </a:r>
          </a:p>
        </p:txBody>
      </p:sp>
      <p:pic>
        <p:nvPicPr>
          <p:cNvPr id="4" name="Picture 2" descr="Rust Programming language Logo Machine learning Haskell, crab, animals ...">
            <a:extLst>
              <a:ext uri="{FF2B5EF4-FFF2-40B4-BE49-F238E27FC236}">
                <a16:creationId xmlns:a16="http://schemas.microsoft.com/office/drawing/2014/main" id="{7921A9D9-E6EA-3CFA-E7DE-A0E80C179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8389" y="2999747"/>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18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for Loop and Arrays</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Rust's for loop is also capable of iterating over a collection such as an array. </a:t>
            </a:r>
          </a:p>
          <a:p>
            <a:endParaRPr lang="en-GB" b="1" dirty="0"/>
          </a:p>
          <a:p>
            <a:r>
              <a:rPr lang="en-GB" b="1" dirty="0"/>
              <a:t>Not having an "enhanced" for loop, C typically uses an incremental index to walk the array:</a:t>
            </a:r>
          </a:p>
          <a:p>
            <a:endParaRPr lang="en-GB" b="1" dirty="0"/>
          </a:p>
          <a:p>
            <a:endParaRPr lang="en-GB" b="1" dirty="0"/>
          </a:p>
          <a:p>
            <a:endParaRPr lang="en-GB" b="1" dirty="0"/>
          </a:p>
          <a:p>
            <a:endParaRPr lang="en-GB" b="1" dirty="0"/>
          </a:p>
          <a:p>
            <a:endParaRPr lang="en-GB" b="1" dirty="0"/>
          </a:p>
          <a:p>
            <a:r>
              <a:rPr lang="en-GB" b="1" dirty="0"/>
              <a:t>In Rust, iterators make this a little easier…</a:t>
            </a:r>
          </a:p>
          <a:p>
            <a:endParaRPr lang="en-GB" b="1" dirty="0"/>
          </a:p>
          <a:p>
            <a:endParaRPr lang="en-GB" b="1" dirty="0"/>
          </a:p>
          <a:p>
            <a:endParaRPr lang="en-GB" b="1" dirty="0"/>
          </a:p>
          <a:p>
            <a:endParaRPr lang="en-GB" b="1" dirty="0"/>
          </a:p>
          <a:p>
            <a:endParaRPr lang="en-GB" b="1" dirty="0"/>
          </a:p>
          <a:p>
            <a:endParaRPr lang="en-GB" b="1"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1" y="2047883"/>
            <a:ext cx="6289876" cy="1198575"/>
          </a:xfrm>
          <a:prstGeom prst="rect">
            <a:avLst/>
          </a:prstGeom>
          <a:solidFill>
            <a:schemeClr val="accent6">
              <a:lumMod val="20000"/>
              <a:lumOff val="80000"/>
            </a:schemeClr>
          </a:solidFill>
        </p:spPr>
        <p:txBody>
          <a:bodyPr vert="horz" wrap="square" lIns="0" tIns="0" rIns="0" bIns="0" rtlCol="0" anchor="t" anchorCtr="0">
            <a:normAutofit lnSpcReduction="10000"/>
          </a:bodyPr>
          <a:lstStyle/>
          <a:p>
            <a:pPr algn="l"/>
            <a:r>
              <a:rPr lang="en-GB" sz="1600" dirty="0">
                <a:solidFill>
                  <a:schemeClr val="accent3">
                    <a:lumMod val="40000"/>
                    <a:lumOff val="60000"/>
                  </a:schemeClr>
                </a:solidFill>
                <a:latin typeface="Consolas" panose="020B0609020204030204" pitchFamily="49" charset="0"/>
              </a:rPr>
              <a:t> </a:t>
            </a:r>
            <a:r>
              <a:rPr lang="en-GB" sz="1600" dirty="0">
                <a:solidFill>
                  <a:srgbClr val="0070C0"/>
                </a:solidFill>
                <a:latin typeface="Consolas" panose="020B0609020204030204" pitchFamily="49" charset="0"/>
              </a:rPr>
              <a:t> int </a:t>
            </a:r>
            <a:r>
              <a:rPr lang="en-GB" sz="1600" dirty="0">
                <a:latin typeface="Consolas" panose="020B0609020204030204" pitchFamily="49" charset="0"/>
              </a:rPr>
              <a:t>data[4] = {10,20,30,40};</a:t>
            </a:r>
          </a:p>
          <a:p>
            <a:pPr algn="l"/>
            <a:endParaRPr lang="en-GB" sz="1600" dirty="0">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&lt;</a:t>
            </a:r>
            <a:r>
              <a:rPr lang="en-US" sz="1600" dirty="0">
                <a:solidFill>
                  <a:schemeClr val="accent3">
                    <a:lumMod val="60000"/>
                    <a:lumOff val="40000"/>
                  </a:schemeClr>
                </a:solidFill>
                <a:latin typeface="Consolas" panose="020B0609020204030204" pitchFamily="49" charset="0"/>
              </a:rPr>
              <a:t>4</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"Value %d is %d\n"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data[</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2047883"/>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1" y="4156669"/>
            <a:ext cx="6289876" cy="1524111"/>
          </a:xfrm>
          <a:prstGeom prst="rect">
            <a:avLst/>
          </a:prstGeom>
          <a:solidFill>
            <a:srgbClr val="C4FFFF"/>
          </a:solidFill>
        </p:spPr>
        <p:txBody>
          <a:bodyPr vert="horz" wrap="square" lIns="0" tIns="0" rIns="0" bIns="0" rtlCol="0" anchor="t" anchorCtr="0">
            <a:normAutofit/>
          </a:bodyPr>
          <a:lstStyle/>
          <a:p>
            <a:r>
              <a:rPr lang="en-GB" sz="1600" dirty="0">
                <a:latin typeface="Consolas" panose="020B0609020204030204" pitchFamily="49" charset="0"/>
              </a:rPr>
              <a:t>  </a:t>
            </a:r>
            <a:r>
              <a:rPr lang="en-GB" sz="1600" dirty="0">
                <a:solidFill>
                  <a:srgbClr val="002060"/>
                </a:solidFill>
                <a:latin typeface="Consolas" panose="020B0609020204030204" pitchFamily="49" charset="0"/>
              </a:rPr>
              <a:t>let</a:t>
            </a:r>
            <a:r>
              <a:rPr lang="en-GB" sz="1600" dirty="0">
                <a:latin typeface="Consolas" panose="020B0609020204030204" pitchFamily="49" charset="0"/>
              </a:rPr>
              <a:t> data = [</a:t>
            </a:r>
            <a:r>
              <a:rPr lang="en-GB" sz="1600" dirty="0">
                <a:solidFill>
                  <a:srgbClr val="00B0F0"/>
                </a:solidFill>
                <a:latin typeface="Consolas" panose="020B0609020204030204" pitchFamily="49" charset="0"/>
              </a:rPr>
              <a:t>10</a:t>
            </a:r>
            <a:r>
              <a:rPr lang="en-GB" sz="1600" dirty="0">
                <a:latin typeface="Consolas" panose="020B0609020204030204" pitchFamily="49" charset="0"/>
              </a:rPr>
              <a:t>, </a:t>
            </a:r>
            <a:r>
              <a:rPr lang="en-GB" sz="1600" dirty="0">
                <a:solidFill>
                  <a:srgbClr val="00B0F0"/>
                </a:solidFill>
                <a:latin typeface="Consolas" panose="020B0609020204030204" pitchFamily="49" charset="0"/>
              </a:rPr>
              <a:t>20</a:t>
            </a:r>
            <a:r>
              <a:rPr lang="en-GB" sz="1600" dirty="0">
                <a:latin typeface="Consolas" panose="020B0609020204030204" pitchFamily="49" charset="0"/>
              </a:rPr>
              <a:t>, </a:t>
            </a:r>
            <a:r>
              <a:rPr lang="en-GB" sz="1600" dirty="0">
                <a:solidFill>
                  <a:srgbClr val="00B0F0"/>
                </a:solidFill>
                <a:latin typeface="Consolas" panose="020B0609020204030204" pitchFamily="49" charset="0"/>
              </a:rPr>
              <a:t>30</a:t>
            </a:r>
            <a:r>
              <a:rPr lang="en-GB" sz="1600" dirty="0">
                <a:latin typeface="Consolas" panose="020B0609020204030204" pitchFamily="49" charset="0"/>
              </a:rPr>
              <a:t>, </a:t>
            </a:r>
            <a:r>
              <a:rPr lang="en-GB" sz="1600" dirty="0">
                <a:solidFill>
                  <a:srgbClr val="00B0F0"/>
                </a:solidFill>
                <a:latin typeface="Consolas" panose="020B0609020204030204" pitchFamily="49" charset="0"/>
              </a:rPr>
              <a:t>40</a:t>
            </a:r>
            <a:r>
              <a:rPr lang="en-GB" sz="1600" dirty="0">
                <a:latin typeface="Consolas" panose="020B0609020204030204" pitchFamily="49" charset="0"/>
              </a:rPr>
              <a:t>];    </a:t>
            </a:r>
          </a:p>
          <a:p>
            <a:endParaRPr lang="en-GB" sz="1600" dirty="0">
              <a:latin typeface="Consolas" panose="020B0609020204030204" pitchFamily="49" charset="0"/>
            </a:endParaRPr>
          </a:p>
          <a:p>
            <a:r>
              <a:rPr lang="en-GB" sz="1600" dirty="0">
                <a:latin typeface="Consolas" panose="020B0609020204030204" pitchFamily="49" charset="0"/>
              </a:rPr>
              <a:t>  </a:t>
            </a:r>
            <a:r>
              <a:rPr lang="en-GB" sz="1600" b="1" dirty="0">
                <a:solidFill>
                  <a:srgbClr val="002060"/>
                </a:solidFill>
                <a:latin typeface="Consolas" panose="020B0609020204030204" pitchFamily="49" charset="0"/>
              </a:rPr>
              <a:t>for</a:t>
            </a:r>
            <a:r>
              <a:rPr lang="en-GB" sz="1600" dirty="0">
                <a:latin typeface="Consolas" panose="020B0609020204030204" pitchFamily="49" charset="0"/>
              </a:rPr>
              <a:t> (</a:t>
            </a:r>
            <a:r>
              <a:rPr lang="en-GB" sz="1600" dirty="0" err="1">
                <a:latin typeface="Consolas" panose="020B0609020204030204" pitchFamily="49" charset="0"/>
              </a:rPr>
              <a:t>i</a:t>
            </a:r>
            <a:r>
              <a:rPr lang="en-GB" sz="1600" dirty="0">
                <a:latin typeface="Consolas" panose="020B0609020204030204" pitchFamily="49" charset="0"/>
              </a:rPr>
              <a:t>, item) </a:t>
            </a:r>
            <a:r>
              <a:rPr lang="en-GB" sz="1600" b="1" dirty="0">
                <a:solidFill>
                  <a:srgbClr val="002060"/>
                </a:solidFill>
                <a:latin typeface="Consolas" panose="020B0609020204030204" pitchFamily="49" charset="0"/>
              </a:rPr>
              <a:t>in</a:t>
            </a:r>
            <a:r>
              <a:rPr lang="en-GB" sz="1600" dirty="0">
                <a:latin typeface="Consolas" panose="020B0609020204030204" pitchFamily="49" charset="0"/>
              </a:rPr>
              <a:t> </a:t>
            </a:r>
            <a:r>
              <a:rPr lang="en-GB" sz="1600" dirty="0" err="1">
                <a:latin typeface="Consolas" panose="020B0609020204030204" pitchFamily="49" charset="0"/>
              </a:rPr>
              <a:t>data.iter</a:t>
            </a:r>
            <a:r>
              <a:rPr lang="en-GB" sz="1600" dirty="0">
                <a:latin typeface="Consolas" panose="020B0609020204030204" pitchFamily="49" charset="0"/>
              </a:rPr>
              <a:t>().enumerate() {</a:t>
            </a:r>
          </a:p>
          <a:p>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"Value {} is {}"</a:t>
            </a:r>
            <a:r>
              <a:rPr lang="en-GB" sz="1600" dirty="0">
                <a:latin typeface="Consolas" panose="020B0609020204030204" pitchFamily="49" charset="0"/>
              </a:rPr>
              <a:t>, </a:t>
            </a:r>
            <a:r>
              <a:rPr lang="en-GB" sz="1600" dirty="0" err="1">
                <a:latin typeface="Consolas" panose="020B0609020204030204" pitchFamily="49" charset="0"/>
              </a:rPr>
              <a:t>i</a:t>
            </a:r>
            <a:r>
              <a:rPr lang="en-GB" sz="1600" dirty="0">
                <a:latin typeface="Consolas" panose="020B0609020204030204" pitchFamily="49" charset="0"/>
              </a:rPr>
              <a:t>, item );</a:t>
            </a:r>
          </a:p>
          <a:p>
            <a:r>
              <a:rPr lang="en-GB" sz="1600" dirty="0">
                <a:latin typeface="Consolas" panose="020B0609020204030204" pitchFamily="49" charset="0"/>
              </a:rPr>
              <a:t>  }</a:t>
            </a:r>
          </a:p>
        </p:txBody>
      </p:sp>
      <p:sp>
        <p:nvSpPr>
          <p:cNvPr id="37" name="TextBox 36">
            <a:extLst>
              <a:ext uri="{FF2B5EF4-FFF2-40B4-BE49-F238E27FC236}">
                <a16:creationId xmlns:a16="http://schemas.microsoft.com/office/drawing/2014/main" id="{42FA73E6-26DF-460C-AFE5-2553DC59BE11}"/>
              </a:ext>
            </a:extLst>
          </p:cNvPr>
          <p:cNvSpPr txBox="1"/>
          <p:nvPr/>
        </p:nvSpPr>
        <p:spPr>
          <a:xfrm>
            <a:off x="9256609" y="5481627"/>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Value 0 is 10</a:t>
            </a:r>
          </a:p>
          <a:p>
            <a:r>
              <a:rPr lang="en-US" dirty="0">
                <a:solidFill>
                  <a:schemeClr val="bg1"/>
                </a:solidFill>
                <a:latin typeface="Consolas" panose="020B0609020204030204" pitchFamily="49" charset="0"/>
              </a:rPr>
              <a:t>Value 1 is 20</a:t>
            </a:r>
          </a:p>
          <a:p>
            <a:r>
              <a:rPr lang="en-US" dirty="0">
                <a:solidFill>
                  <a:schemeClr val="bg1"/>
                </a:solidFill>
                <a:latin typeface="Consolas" panose="020B0609020204030204" pitchFamily="49" charset="0"/>
              </a:rPr>
              <a:t>Value 2 is 30</a:t>
            </a:r>
          </a:p>
          <a:p>
            <a:r>
              <a:rPr lang="en-US" dirty="0">
                <a:solidFill>
                  <a:schemeClr val="bg1"/>
                </a:solidFill>
                <a:latin typeface="Consolas" panose="020B0609020204030204" pitchFamily="49" charset="0"/>
              </a:rPr>
              <a:t>Value 3 is 40</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8016207" y="5485085"/>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4DE9BAF2-ABF1-3B1D-D1AD-7A261C7FC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055" y="410198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9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while Loop</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533756"/>
            <a:ext cx="7084403" cy="6124256"/>
          </a:xfrm>
        </p:spPr>
        <p:txBody>
          <a:bodyPr/>
          <a:lstStyle/>
          <a:p>
            <a:r>
              <a:rPr lang="en-GB" b="1" dirty="0"/>
              <a:t>Rust's while loop can be used to iterate one or more lines of code</a:t>
            </a:r>
          </a:p>
          <a:p>
            <a:pPr marL="285750" indent="-285750">
              <a:buFont typeface="Arial" panose="020B0604020202020204" pitchFamily="34" charset="0"/>
              <a:buChar char="•"/>
            </a:pPr>
            <a:r>
              <a:rPr lang="en-GB" dirty="0"/>
              <a:t>A </a:t>
            </a:r>
            <a:r>
              <a:rPr lang="en-GB" b="1" dirty="0"/>
              <a:t>pre-conditioned</a:t>
            </a:r>
            <a:r>
              <a:rPr lang="en-GB" dirty="0"/>
              <a:t> loop</a:t>
            </a:r>
          </a:p>
          <a:p>
            <a:pPr marL="285750" indent="-285750">
              <a:buFont typeface="Arial" panose="020B0604020202020204" pitchFamily="34" charset="0"/>
              <a:buChar char="•"/>
            </a:pPr>
            <a:r>
              <a:rPr lang="en-GB" dirty="0"/>
              <a:t>Similar to C family while loop</a:t>
            </a:r>
          </a:p>
          <a:p>
            <a:pPr marL="285750" indent="-285750">
              <a:buFont typeface="Arial" panose="020B0604020202020204" pitchFamily="34" charset="0"/>
              <a:buChar char="•"/>
            </a:pPr>
            <a:r>
              <a:rPr lang="en-GB" dirty="0"/>
              <a:t>Requires a condition which will repeat a block of while the condition is </a:t>
            </a:r>
            <a:r>
              <a:rPr lang="en-GB" b="1" dirty="0"/>
              <a:t>true</a:t>
            </a:r>
          </a:p>
          <a:p>
            <a:pPr marL="628650" indent="-355600">
              <a:buFont typeface="Arial" panose="020B0604020202020204" pitchFamily="34" charset="0"/>
              <a:buChar char="•"/>
            </a:pPr>
            <a:r>
              <a:rPr lang="en-GB" dirty="0"/>
              <a:t>Consequently may not loop at all…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928303" y="2468079"/>
            <a:ext cx="6289876" cy="2937613"/>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mut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option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String</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from</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"Y"</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while</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option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7F007F"/>
                </a:solidFill>
                <a:latin typeface="Consolas" panose="020B0609020204030204" pitchFamily="49" charset="0"/>
              </a:rPr>
              <a:t>"N"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//do something here :)</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000000"/>
                </a:solidFill>
                <a:latin typeface="Consolas" panose="020B0609020204030204" pitchFamily="49" charset="0"/>
              </a:rPr>
              <a:t>         </a:t>
            </a:r>
            <a:r>
              <a:rPr lang="en-GB" sz="1800" b="0" dirty="0" err="1">
                <a:solidFill>
                  <a:srgbClr val="000000"/>
                </a:solidFill>
                <a:latin typeface="Consolas" panose="020B0609020204030204" pitchFamily="49" charset="0"/>
              </a:rPr>
              <a:t>option</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clear</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s-ES" sz="1800" b="0" dirty="0">
                <a:solidFill>
                  <a:srgbClr val="808080"/>
                </a:solidFill>
                <a:latin typeface="Consolas" panose="020B0609020204030204" pitchFamily="49" charset="0"/>
              </a:rPr>
              <a:t>	</a:t>
            </a:r>
            <a:r>
              <a:rPr lang="es-ES" sz="1800" b="0" dirty="0" err="1">
                <a:solidFill>
                  <a:srgbClr val="7F7F00"/>
                </a:solidFill>
                <a:latin typeface="Consolas" panose="020B0609020204030204" pitchFamily="49" charset="0"/>
              </a:rPr>
              <a:t>println</a:t>
            </a:r>
            <a:r>
              <a:rPr lang="es-ES" sz="1800" b="0" dirty="0">
                <a:solidFill>
                  <a:srgbClr val="7F7F00"/>
                </a:solidFill>
                <a:latin typeface="Consolas" panose="020B0609020204030204" pitchFamily="49" charset="0"/>
              </a:rPr>
              <a:t>!</a:t>
            </a:r>
            <a:r>
              <a:rPr lang="es-ES" sz="1800" b="1" dirty="0">
                <a:solidFill>
                  <a:srgbClr val="000000"/>
                </a:solidFill>
                <a:latin typeface="Consolas" panose="020B0609020204030204" pitchFamily="49" charset="0"/>
              </a:rPr>
              <a:t>(</a:t>
            </a:r>
            <a:r>
              <a:rPr lang="es-ES" sz="1800" b="0" dirty="0">
                <a:solidFill>
                  <a:srgbClr val="7F007F"/>
                </a:solidFill>
                <a:latin typeface="Consolas" panose="020B0609020204030204" pitchFamily="49" charset="0"/>
              </a:rPr>
              <a:t>"</a:t>
            </a:r>
            <a:r>
              <a:rPr lang="es-ES" sz="1800" b="0" dirty="0" err="1">
                <a:solidFill>
                  <a:srgbClr val="7F007F"/>
                </a:solidFill>
                <a:latin typeface="Consolas" panose="020B0609020204030204" pitchFamily="49" charset="0"/>
              </a:rPr>
              <a:t>Again</a:t>
            </a:r>
            <a:r>
              <a:rPr lang="es-ES" sz="1800" b="0" dirty="0">
                <a:solidFill>
                  <a:srgbClr val="7F007F"/>
                </a:solidFill>
                <a:latin typeface="Consolas" panose="020B0609020204030204" pitchFamily="49" charset="0"/>
              </a:rPr>
              <a:t>?  </a:t>
            </a:r>
            <a:r>
              <a:rPr lang="es-ES" sz="1800" b="0" dirty="0" err="1">
                <a:solidFill>
                  <a:srgbClr val="7F007F"/>
                </a:solidFill>
                <a:latin typeface="Consolas" panose="020B0609020204030204" pitchFamily="49" charset="0"/>
              </a:rPr>
              <a:t>Enter</a:t>
            </a:r>
            <a:r>
              <a:rPr lang="es-ES" sz="1800" b="0" dirty="0">
                <a:solidFill>
                  <a:srgbClr val="7F007F"/>
                </a:solidFill>
                <a:latin typeface="Consolas" panose="020B0609020204030204" pitchFamily="49" charset="0"/>
              </a:rPr>
              <a:t> Y(es) </a:t>
            </a:r>
            <a:r>
              <a:rPr lang="es-ES" sz="1800" b="0" dirty="0" err="1">
                <a:solidFill>
                  <a:srgbClr val="7F007F"/>
                </a:solidFill>
                <a:latin typeface="Consolas" panose="020B0609020204030204" pitchFamily="49" charset="0"/>
              </a:rPr>
              <a:t>or</a:t>
            </a:r>
            <a:r>
              <a:rPr lang="es-ES" sz="1800" b="0" dirty="0">
                <a:solidFill>
                  <a:srgbClr val="7F007F"/>
                </a:solidFill>
                <a:latin typeface="Consolas" panose="020B0609020204030204" pitchFamily="49" charset="0"/>
              </a:rPr>
              <a:t> N(o): "</a:t>
            </a:r>
            <a:r>
              <a:rPr lang="es-ES" sz="1800" b="1" dirty="0">
                <a:solidFill>
                  <a:srgbClr val="000000"/>
                </a:solidFill>
                <a:latin typeface="Consolas" panose="020B0609020204030204" pitchFamily="49" charset="0"/>
              </a:rPr>
              <a:t>);</a:t>
            </a:r>
            <a:r>
              <a:rPr lang="es-ES"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0" dirty="0">
                <a:latin typeface="Consolas" panose="020B0609020204030204" pitchFamily="49" charset="0"/>
              </a:rPr>
              <a:t>std</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io</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stdin</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read_line</a:t>
            </a:r>
            <a:r>
              <a:rPr lang="en-US" sz="1800" b="1" dirty="0">
                <a:solidFill>
                  <a:srgbClr val="000000"/>
                </a:solidFill>
                <a:latin typeface="Consolas" panose="020B0609020204030204" pitchFamily="49" charset="0"/>
              </a:rPr>
              <a:t>(&amp;</a:t>
            </a:r>
            <a:r>
              <a:rPr lang="en-US" sz="1800" b="1" dirty="0">
                <a:solidFill>
                  <a:srgbClr val="00007F"/>
                </a:solidFill>
                <a:latin typeface="Consolas" panose="020B0609020204030204" pitchFamily="49" charset="0"/>
              </a:rPr>
              <a:t>mut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option</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truncate</a:t>
            </a:r>
            <a:r>
              <a:rPr lang="en-GB" sz="1800" b="1" dirty="0">
                <a:solidFill>
                  <a:srgbClr val="000000"/>
                </a:solidFill>
                <a:latin typeface="Consolas" panose="020B0609020204030204" pitchFamily="49" charset="0"/>
              </a:rPr>
              <a:t>(</a:t>
            </a:r>
            <a:r>
              <a:rPr lang="en-GB" sz="1800" b="0" dirty="0">
                <a:solidFill>
                  <a:srgbClr val="007F7F"/>
                </a:solidFill>
                <a:latin typeface="Consolas" panose="020B0609020204030204" pitchFamily="49" charset="0"/>
              </a:rPr>
              <a:t>1</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if</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7F007F"/>
                </a:solidFill>
                <a:latin typeface="Consolas" panose="020B0609020204030204" pitchFamily="49" charset="0"/>
              </a:rPr>
              <a:t>"Y"</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&amp;&amp;</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7F007F"/>
                </a:solidFill>
                <a:latin typeface="Consolas" panose="020B0609020204030204" pitchFamily="49" charset="0"/>
              </a:rPr>
              <a:t>"N"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7F7F00"/>
                </a:solidFill>
                <a:latin typeface="Consolas" panose="020B0609020204030204" pitchFamily="49" charset="0"/>
              </a:rPr>
              <a:t>println</a:t>
            </a:r>
            <a:r>
              <a:rPr lang="en-US" sz="1800" b="0" dirty="0">
                <a:solidFill>
                  <a:srgbClr val="7F7F0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"Please enter Y or N only!"</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"Goodbye!"</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37" name="TextBox 36">
            <a:extLst>
              <a:ext uri="{FF2B5EF4-FFF2-40B4-BE49-F238E27FC236}">
                <a16:creationId xmlns:a16="http://schemas.microsoft.com/office/drawing/2014/main" id="{42FA73E6-26DF-460C-AFE5-2553DC59BE11}"/>
              </a:ext>
            </a:extLst>
          </p:cNvPr>
          <p:cNvSpPr txBox="1"/>
          <p:nvPr/>
        </p:nvSpPr>
        <p:spPr>
          <a:xfrm>
            <a:off x="8048915" y="4842130"/>
            <a:ext cx="4018121" cy="1815882"/>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j</a:t>
            </a:r>
          </a:p>
          <a:p>
            <a:r>
              <a:rPr lang="en-GB" sz="1400" dirty="0">
                <a:solidFill>
                  <a:schemeClr val="bg1"/>
                </a:solidFill>
                <a:latin typeface="Consolas" panose="020B0609020204030204" pitchFamily="49" charset="0"/>
              </a:rPr>
              <a:t>Please enter Y or N only!</a:t>
            </a:r>
          </a:p>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Y</a:t>
            </a:r>
          </a:p>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N</a:t>
            </a:r>
          </a:p>
          <a:p>
            <a:r>
              <a:rPr lang="en-GB" sz="1400" dirty="0">
                <a:solidFill>
                  <a:schemeClr val="bg1"/>
                </a:solidFill>
                <a:latin typeface="Consolas" panose="020B0609020204030204" pitchFamily="49" charset="0"/>
              </a:rPr>
              <a:t>Goodbye!</a:t>
            </a:r>
          </a:p>
        </p:txBody>
      </p:sp>
      <p:sp>
        <p:nvSpPr>
          <p:cNvPr id="12" name="TextBox 11">
            <a:extLst>
              <a:ext uri="{FF2B5EF4-FFF2-40B4-BE49-F238E27FC236}">
                <a16:creationId xmlns:a16="http://schemas.microsoft.com/office/drawing/2014/main" id="{6091A1C0-DF6D-4DA9-A2D6-FC68D95A7A91}"/>
              </a:ext>
            </a:extLst>
          </p:cNvPr>
          <p:cNvSpPr txBox="1"/>
          <p:nvPr/>
        </p:nvSpPr>
        <p:spPr>
          <a:xfrm>
            <a:off x="6806100" y="6287130"/>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A2769B84-E4F9-E2A2-04AF-D6D592EDE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8925" y="249817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34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Program Flow</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229913"/>
            <a:ext cx="2901950" cy="5214235"/>
          </a:xfrm>
        </p:spPr>
        <p:txBody>
          <a:bodyPr/>
          <a:lstStyle/>
          <a:p>
            <a:pPr>
              <a:spcAft>
                <a:spcPts val="600"/>
              </a:spcAft>
            </a:pPr>
            <a:r>
              <a:rPr lang="en-US" dirty="0">
                <a:solidFill>
                  <a:srgbClr val="000000"/>
                </a:solidFill>
              </a:rPr>
              <a:t>Learning Journey:</a:t>
            </a:r>
          </a:p>
          <a:p>
            <a:pPr lvl="1">
              <a:spcAft>
                <a:spcPts val="600"/>
              </a:spcAft>
            </a:pPr>
            <a:r>
              <a:rPr lang="en-GB" sz="1100" dirty="0">
                <a:solidFill>
                  <a:srgbClr val="000000"/>
                </a:solidFill>
              </a:rPr>
              <a:t>C Program Flow – an overview</a:t>
            </a:r>
          </a:p>
          <a:p>
            <a:pPr lvl="1">
              <a:spcAft>
                <a:spcPts val="600"/>
              </a:spcAft>
            </a:pPr>
            <a:r>
              <a:rPr lang="en-GB" sz="1100" dirty="0">
                <a:solidFill>
                  <a:srgbClr val="000000"/>
                </a:solidFill>
              </a:rPr>
              <a:t>Rust Selection Techniques</a:t>
            </a:r>
          </a:p>
          <a:p>
            <a:pPr lvl="1">
              <a:spcAft>
                <a:spcPts val="600"/>
              </a:spcAft>
            </a:pPr>
            <a:r>
              <a:rPr lang="en-GB" sz="1100" dirty="0">
                <a:solidFill>
                  <a:srgbClr val="000000"/>
                </a:solidFill>
              </a:rPr>
              <a:t>Simple if Statements</a:t>
            </a:r>
          </a:p>
          <a:p>
            <a:pPr lvl="1">
              <a:spcAft>
                <a:spcPts val="600"/>
              </a:spcAft>
            </a:pPr>
            <a:r>
              <a:rPr lang="en-GB" sz="1100" dirty="0">
                <a:solidFill>
                  <a:srgbClr val="000000"/>
                </a:solidFill>
              </a:rPr>
              <a:t>Compound Operators</a:t>
            </a:r>
          </a:p>
          <a:p>
            <a:pPr lvl="1">
              <a:spcAft>
                <a:spcPts val="600"/>
              </a:spcAft>
            </a:pPr>
            <a:r>
              <a:rPr lang="en-GB" sz="1100" dirty="0">
                <a:solidFill>
                  <a:srgbClr val="000000"/>
                </a:solidFill>
              </a:rPr>
              <a:t>if…else statements</a:t>
            </a:r>
          </a:p>
          <a:p>
            <a:pPr lvl="1">
              <a:spcAft>
                <a:spcPts val="600"/>
              </a:spcAft>
            </a:pPr>
            <a:r>
              <a:rPr lang="en-GB" sz="1100" dirty="0">
                <a:solidFill>
                  <a:srgbClr val="000000"/>
                </a:solidFill>
              </a:rPr>
              <a:t>Nested ifs</a:t>
            </a:r>
          </a:p>
          <a:p>
            <a:pPr lvl="1">
              <a:spcAft>
                <a:spcPts val="600"/>
              </a:spcAft>
            </a:pPr>
            <a:r>
              <a:rPr lang="en-GB" sz="1100" dirty="0">
                <a:solidFill>
                  <a:srgbClr val="000000"/>
                </a:solidFill>
              </a:rPr>
              <a:t>Warnings: Condition operator and Ternary operators</a:t>
            </a:r>
          </a:p>
          <a:p>
            <a:pPr lvl="1">
              <a:spcAft>
                <a:spcPts val="600"/>
              </a:spcAft>
            </a:pPr>
            <a:r>
              <a:rPr lang="en-GB" sz="1100" dirty="0">
                <a:solidFill>
                  <a:srgbClr val="000000"/>
                </a:solidFill>
              </a:rPr>
              <a:t>Conditional Variable Assignment</a:t>
            </a:r>
          </a:p>
          <a:p>
            <a:pPr lvl="1">
              <a:lnSpc>
                <a:spcPct val="100000"/>
              </a:lnSpc>
              <a:spcAft>
                <a:spcPts val="600"/>
              </a:spcAft>
              <a:buSzPct val="115000"/>
            </a:pPr>
            <a:r>
              <a:rPr lang="en-GB" sz="1100" dirty="0">
                <a:solidFill>
                  <a:srgbClr val="000000"/>
                </a:solidFill>
              </a:rPr>
              <a:t>Rust Iteration Techniques</a:t>
            </a:r>
          </a:p>
          <a:p>
            <a:pPr lvl="1">
              <a:lnSpc>
                <a:spcPct val="100000"/>
              </a:lnSpc>
              <a:spcAft>
                <a:spcPts val="600"/>
              </a:spcAft>
              <a:buSzPct val="115000"/>
            </a:pPr>
            <a:r>
              <a:rPr lang="en-GB" sz="1100" dirty="0">
                <a:solidFill>
                  <a:srgbClr val="000000"/>
                </a:solidFill>
              </a:rPr>
              <a:t>for loop (incremental/decremental)</a:t>
            </a:r>
          </a:p>
          <a:p>
            <a:pPr lvl="1">
              <a:lnSpc>
                <a:spcPct val="100000"/>
              </a:lnSpc>
              <a:spcAft>
                <a:spcPts val="600"/>
              </a:spcAft>
              <a:buSzPct val="115000"/>
            </a:pPr>
            <a:r>
              <a:rPr lang="en-GB" sz="1100" dirty="0">
                <a:solidFill>
                  <a:srgbClr val="000000"/>
                </a:solidFill>
              </a:rPr>
              <a:t>for loop and arrays</a:t>
            </a:r>
          </a:p>
          <a:p>
            <a:pPr lvl="1">
              <a:lnSpc>
                <a:spcPct val="100000"/>
              </a:lnSpc>
              <a:spcAft>
                <a:spcPts val="600"/>
              </a:spcAft>
              <a:buSzPct val="115000"/>
            </a:pPr>
            <a:r>
              <a:rPr lang="en-GB" sz="1100" dirty="0">
                <a:solidFill>
                  <a:srgbClr val="000000"/>
                </a:solidFill>
              </a:rPr>
              <a:t>while loop</a:t>
            </a:r>
          </a:p>
          <a:p>
            <a:pPr lvl="1">
              <a:lnSpc>
                <a:spcPct val="100000"/>
              </a:lnSpc>
              <a:spcAft>
                <a:spcPts val="600"/>
              </a:spcAft>
              <a:buSzPct val="115000"/>
            </a:pPr>
            <a:r>
              <a:rPr lang="en-GB" sz="1100" dirty="0">
                <a:solidFill>
                  <a:srgbClr val="000000"/>
                </a:solidFill>
              </a:rPr>
              <a:t>loop</a:t>
            </a:r>
          </a:p>
          <a:p>
            <a:pPr lvl="1">
              <a:lnSpc>
                <a:spcPct val="100000"/>
              </a:lnSpc>
              <a:spcAft>
                <a:spcPts val="600"/>
              </a:spcAft>
              <a:buSzPct val="115000"/>
            </a:pPr>
            <a:r>
              <a:rPr lang="en-GB" sz="1100" dirty="0">
                <a:solidFill>
                  <a:srgbClr val="000000"/>
                </a:solidFill>
              </a:rPr>
              <a:t>break and continue</a:t>
            </a:r>
          </a:p>
          <a:p>
            <a:pPr lvl="1">
              <a:lnSpc>
                <a:spcPct val="100000"/>
              </a:lnSpc>
              <a:spcAft>
                <a:spcPts val="600"/>
              </a:spcAft>
              <a:buSzPct val="115000"/>
            </a:pPr>
            <a:r>
              <a:rPr lang="en-GB" sz="1100" dirty="0">
                <a:solidFill>
                  <a:srgbClr val="000000"/>
                </a:solidFill>
              </a:rPr>
              <a:t>Iteration use cases</a:t>
            </a:r>
          </a:p>
          <a:p>
            <a:pPr marL="0" lvl="1" indent="0">
              <a:spcAft>
                <a:spcPts val="600"/>
              </a:spcAft>
              <a:buNone/>
            </a:pPr>
            <a:r>
              <a:rPr lang="en-GB" sz="1600" dirty="0">
                <a:solidFill>
                  <a:srgbClr val="000000"/>
                </a:solidFill>
              </a:rPr>
              <a:t>Rust Lab #13</a:t>
            </a:r>
          </a:p>
          <a:p>
            <a:pPr lvl="1">
              <a:spcAft>
                <a:spcPts val="600"/>
              </a:spcAft>
            </a:pPr>
            <a:r>
              <a:rPr lang="en-GB" sz="1100" dirty="0">
                <a:solidFill>
                  <a:srgbClr val="000000"/>
                </a:solidFill>
              </a:rPr>
              <a:t>Iterators</a:t>
            </a:r>
          </a:p>
          <a:p>
            <a:pPr lvl="1">
              <a:spcAft>
                <a:spcPts val="600"/>
              </a:spcAft>
            </a:pPr>
            <a:r>
              <a:rPr lang="en-GB" sz="1100" dirty="0">
                <a:solidFill>
                  <a:srgbClr val="000000"/>
                </a:solidFill>
              </a:rPr>
              <a:t>Custom iterators</a:t>
            </a:r>
          </a:p>
          <a:p>
            <a:pPr marL="0" lvl="1" indent="0">
              <a:spcAft>
                <a:spcPts val="600"/>
              </a:spcAft>
              <a:buNone/>
            </a:pPr>
            <a:r>
              <a:rPr lang="en-GB" sz="1600" dirty="0">
                <a:solidFill>
                  <a:srgbClr val="000000"/>
                </a:solidFill>
              </a:rPr>
              <a:t>Rust Lab #14</a:t>
            </a:r>
          </a:p>
          <a:p>
            <a:pPr marL="0" lvl="1" indent="0">
              <a:lnSpc>
                <a:spcPct val="100000"/>
              </a:lnSpc>
              <a:spcAft>
                <a:spcPts val="600"/>
              </a:spcAft>
              <a:buSzPct val="115000"/>
              <a:buNone/>
            </a:pPr>
            <a:r>
              <a:rPr lang="en-GB" sz="1600" dirty="0">
                <a:solidFill>
                  <a:srgbClr val="000000"/>
                </a:solidFill>
              </a:rPr>
              <a:t>Summary</a:t>
            </a:r>
            <a:endParaRPr lang="en-GB" sz="1100" dirty="0">
              <a:solidFill>
                <a:srgbClr val="000000"/>
              </a:solidFill>
            </a:endParaRPr>
          </a:p>
          <a:p>
            <a:pPr marL="0" lvl="1" indent="0">
              <a:lnSpc>
                <a:spcPct val="100000"/>
              </a:lnSpc>
              <a:spcAft>
                <a:spcPts val="600"/>
              </a:spcAft>
              <a:buSzPct val="115000"/>
              <a:buNone/>
            </a:pPr>
            <a:r>
              <a:rPr lang="en-GB" sz="1600" dirty="0">
                <a:solidFill>
                  <a:srgbClr val="000000"/>
                </a:solidFill>
              </a:rPr>
              <a:t>Appendices:</a:t>
            </a:r>
          </a:p>
          <a:p>
            <a:pPr lvl="1">
              <a:spcAft>
                <a:spcPts val="600"/>
              </a:spcAft>
            </a:pPr>
            <a:r>
              <a:rPr lang="en-GB" sz="1100" dirty="0">
                <a:solidFill>
                  <a:srgbClr val="000000"/>
                </a:solidFill>
              </a:rPr>
              <a:t>Rust Keywords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229913"/>
            <a:ext cx="3168497" cy="5214235"/>
          </a:xfrm>
        </p:spPr>
        <p:txBody>
          <a:bodyPr/>
          <a:lstStyle/>
          <a:p>
            <a:r>
              <a:rPr lang="en-US" dirty="0">
                <a:solidFill>
                  <a:srgbClr val="000000"/>
                </a:solidFill>
              </a:rPr>
              <a:t>Learning Outcomes:</a:t>
            </a:r>
          </a:p>
          <a:p>
            <a:pPr lvl="1"/>
            <a:r>
              <a:rPr lang="en-US" sz="1100" dirty="0">
                <a:solidFill>
                  <a:srgbClr val="000000"/>
                </a:solidFill>
              </a:rPr>
              <a:t>Identify Rust language components which enable selections</a:t>
            </a:r>
          </a:p>
          <a:p>
            <a:pPr lvl="1"/>
            <a:r>
              <a:rPr lang="en-US" sz="1100" dirty="0">
                <a:solidFill>
                  <a:srgbClr val="000000"/>
                </a:solidFill>
              </a:rPr>
              <a:t>Identify Rust language components which enable different forms of iteration</a:t>
            </a:r>
          </a:p>
          <a:p>
            <a:pPr lvl="1"/>
            <a:r>
              <a:rPr lang="en-US" sz="1100" dirty="0">
                <a:solidFill>
                  <a:srgbClr val="000000"/>
                </a:solidFill>
              </a:rPr>
              <a:t>Create Rust solutions which make use of all three program constructs appropriately: sequence, selection and iteration.</a:t>
            </a:r>
          </a:p>
          <a:p>
            <a:pPr marL="171450" indent="-171450">
              <a:buFont typeface="Arial" panose="020B0604020202020204" pitchFamily="34" charset="0"/>
              <a:buChar char="•"/>
            </a:pPr>
            <a:endParaRPr lang="en-US" sz="900" dirty="0">
              <a:solidFill>
                <a:srgbClr val="000000"/>
              </a:solidFill>
            </a:endParaRP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loop</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1" y="452075"/>
            <a:ext cx="7084403" cy="4094163"/>
          </a:xfrm>
        </p:spPr>
        <p:txBody>
          <a:bodyPr/>
          <a:lstStyle/>
          <a:p>
            <a:r>
              <a:rPr lang="en-GB" b="1" dirty="0"/>
              <a:t>Rust's </a:t>
            </a:r>
            <a:r>
              <a:rPr lang="en-GB" b="1" dirty="0">
                <a:latin typeface="Consolas" panose="020B0609020204030204" pitchFamily="49" charset="0"/>
              </a:rPr>
              <a:t>loop</a:t>
            </a:r>
            <a:r>
              <a:rPr lang="en-GB" b="1" dirty="0"/>
              <a:t> keyword provides a bona fide infinite loop mechanism</a:t>
            </a:r>
          </a:p>
          <a:p>
            <a:pPr marL="285750" indent="-285750">
              <a:buFont typeface="Arial" panose="020B0604020202020204" pitchFamily="34" charset="0"/>
              <a:buChar char="•"/>
            </a:pPr>
            <a:r>
              <a:rPr lang="en-GB" dirty="0"/>
              <a:t>In C family languages, </a:t>
            </a:r>
            <a:r>
              <a:rPr lang="en-GB" b="1" dirty="0">
                <a:latin typeface="Consolas" panose="020B0609020204030204" pitchFamily="49" charset="0"/>
              </a:rPr>
              <a:t>for</a:t>
            </a:r>
            <a:r>
              <a:rPr lang="en-GB" dirty="0"/>
              <a:t> and </a:t>
            </a:r>
            <a:r>
              <a:rPr lang="en-GB" b="1" dirty="0">
                <a:latin typeface="Consolas" panose="020B0609020204030204" pitchFamily="49" charset="0"/>
              </a:rPr>
              <a:t>while</a:t>
            </a:r>
            <a:r>
              <a:rPr lang="en-GB" dirty="0"/>
              <a:t> loops are typically hacked to achieve this: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Rust's use of the </a:t>
            </a:r>
            <a:r>
              <a:rPr lang="en-GB" b="1" dirty="0">
                <a:latin typeface="Consolas" panose="020B0609020204030204" pitchFamily="49" charset="0"/>
              </a:rPr>
              <a:t>loop</a:t>
            </a:r>
            <a:r>
              <a:rPr lang="en-GB" b="1" dirty="0"/>
              <a:t> keyword makes this very easy!</a:t>
            </a:r>
          </a:p>
          <a:p>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979791" y="1349984"/>
            <a:ext cx="5952495" cy="2206317"/>
          </a:xfrm>
          <a:prstGeom prst="rect">
            <a:avLst/>
          </a:prstGeom>
          <a:solidFill>
            <a:schemeClr val="accent6">
              <a:lumMod val="20000"/>
              <a:lumOff val="80000"/>
            </a:schemeClr>
          </a:solidFill>
        </p:spPr>
        <p:txBody>
          <a:bodyPr vert="horz" wrap="square" lIns="0" tIns="0" rIns="0" bIns="0" rtlCol="0" anchor="t" anchorCtr="0">
            <a:noAutofit/>
          </a:bodyPr>
          <a:lstStyle/>
          <a:p>
            <a:pPr algn="l"/>
            <a:endParaRPr lang="en-GB" sz="1400" dirty="0">
              <a:solidFill>
                <a:schemeClr val="accent3">
                  <a:lumMod val="40000"/>
                  <a:lumOff val="60000"/>
                </a:schemeClr>
              </a:solidFill>
              <a:latin typeface="Consolas" panose="020B0609020204030204" pitchFamily="49" charset="0"/>
            </a:endParaRP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for</a:t>
            </a:r>
            <a:r>
              <a:rPr lang="en-US" sz="1400" dirty="0">
                <a:latin typeface="Consolas" panose="020B0609020204030204" pitchFamily="49" charset="0"/>
              </a:rPr>
              <a:t> (;;) {</a:t>
            </a:r>
          </a:p>
          <a:p>
            <a:pPr algn="l"/>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a:solidFill>
                  <a:srgbClr val="C00000"/>
                </a:solidFill>
                <a:latin typeface="Consolas" panose="020B0609020204030204" pitchFamily="49" charset="0"/>
              </a:rPr>
              <a:t>"Runs forever!\n"</a:t>
            </a:r>
            <a:r>
              <a:rPr lang="en-US" sz="1400" dirty="0">
                <a:latin typeface="Consolas" panose="020B0609020204030204" pitchFamily="49" charset="0"/>
              </a:rPr>
              <a:t>);</a:t>
            </a:r>
          </a:p>
          <a:p>
            <a:pPr algn="l"/>
            <a:r>
              <a:rPr lang="en-US" sz="1400" dirty="0">
                <a:latin typeface="Consolas" panose="020B0609020204030204" pitchFamily="49" charset="0"/>
              </a:rPr>
              <a:t>  }</a:t>
            </a:r>
          </a:p>
          <a:p>
            <a:pPr algn="l"/>
            <a:endParaRPr lang="en-US" sz="1400" dirty="0">
              <a:latin typeface="Consolas" panose="020B0609020204030204" pitchFamily="49" charset="0"/>
            </a:endParaRPr>
          </a:p>
          <a:p>
            <a:pPr algn="l"/>
            <a:r>
              <a:rPr lang="en-US" sz="1400" dirty="0">
                <a:latin typeface="Consolas" panose="020B0609020204030204" pitchFamily="49" charset="0"/>
              </a:rPr>
              <a:t>  // or…</a:t>
            </a:r>
          </a:p>
          <a:p>
            <a:pPr algn="l"/>
            <a:endParaRPr lang="en-US" sz="1400" dirty="0">
              <a:latin typeface="Consolas" panose="020B0609020204030204" pitchFamily="49" charset="0"/>
            </a:endParaRP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while</a:t>
            </a:r>
            <a:r>
              <a:rPr lang="en-US" sz="1400" dirty="0">
                <a:latin typeface="Consolas" panose="020B0609020204030204" pitchFamily="49" charset="0"/>
              </a:rPr>
              <a:t> (</a:t>
            </a:r>
            <a:r>
              <a:rPr lang="en-US" sz="1400" dirty="0">
                <a:solidFill>
                  <a:schemeClr val="accent3">
                    <a:lumMod val="60000"/>
                    <a:lumOff val="40000"/>
                  </a:schemeClr>
                </a:solidFill>
                <a:latin typeface="Consolas" panose="020B0609020204030204" pitchFamily="49" charset="0"/>
              </a:rPr>
              <a:t>1</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a:solidFill>
                  <a:srgbClr val="C00000"/>
                </a:solidFill>
                <a:latin typeface="Consolas" panose="020B0609020204030204" pitchFamily="49" charset="0"/>
              </a:rPr>
              <a:t>"Runs forever!\n"</a:t>
            </a:r>
            <a:r>
              <a:rPr lang="en-US" sz="1400" dirty="0">
                <a:latin typeface="Consolas" panose="020B0609020204030204" pitchFamily="49" charset="0"/>
              </a:rPr>
              <a:t>);</a:t>
            </a:r>
          </a:p>
          <a:p>
            <a:pPr algn="l"/>
            <a:r>
              <a:rPr lang="en-US" sz="1400" dirty="0">
                <a:latin typeface="Consolas" panose="020B0609020204030204" pitchFamily="49" charset="0"/>
              </a:rPr>
              <a:t>  }</a:t>
            </a:r>
            <a:endParaRPr lang="en-GB" sz="1400" dirty="0">
              <a:latin typeface="Consolas" panose="020B0609020204030204" pitchFamily="49" charset="0"/>
            </a:endParaRPr>
          </a:p>
          <a:p>
            <a:pPr algn="l"/>
            <a:endParaRPr lang="en-GB" sz="14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227054" y="137554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4475729"/>
            <a:ext cx="6209474" cy="1524111"/>
          </a:xfrm>
          <a:prstGeom prst="rect">
            <a:avLst/>
          </a:prstGeom>
          <a:solidFill>
            <a:schemeClr val="tx1">
              <a:lumMod val="10000"/>
              <a:lumOff val="90000"/>
            </a:schemeClr>
          </a:solidFill>
        </p:spPr>
        <p:txBody>
          <a:bodyPr vert="horz" wrap="square" lIns="0" tIns="0" rIns="0" bIns="0" rtlCol="0" anchor="t" anchorCtr="0">
            <a:norm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loop </a:t>
            </a:r>
            <a:r>
              <a:rPr lang="nn-NO" sz="1600" b="1" dirty="0">
                <a:solidFill>
                  <a:srgbClr val="000000"/>
                </a:solidFill>
                <a:latin typeface="Consolas" panose="020B0609020204030204" pitchFamily="49" charset="0"/>
              </a:rPr>
              <a:t>{</a:t>
            </a:r>
            <a:endParaRPr lang="nn-NO"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b="0" dirty="0" err="1">
                <a:solidFill>
                  <a:srgbClr val="7F7F00"/>
                </a:solidFill>
                <a:latin typeface="Consolas" panose="020B0609020204030204" pitchFamily="49" charset="0"/>
              </a:rPr>
              <a:t>println</a:t>
            </a:r>
            <a:r>
              <a:rPr lang="en-US" sz="1600" b="0" dirty="0">
                <a:solidFill>
                  <a:srgbClr val="7F7F0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"Runs forever!"</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37" name="TextBox 36">
            <a:extLst>
              <a:ext uri="{FF2B5EF4-FFF2-40B4-BE49-F238E27FC236}">
                <a16:creationId xmlns:a16="http://schemas.microsoft.com/office/drawing/2014/main" id="{42FA73E6-26DF-460C-AFE5-2553DC59BE11}"/>
              </a:ext>
            </a:extLst>
          </p:cNvPr>
          <p:cNvSpPr txBox="1"/>
          <p:nvPr/>
        </p:nvSpPr>
        <p:spPr>
          <a:xfrm>
            <a:off x="8848618" y="5458609"/>
            <a:ext cx="2083668" cy="1323439"/>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GB" sz="1600" dirty="0">
                <a:solidFill>
                  <a:schemeClr val="bg1"/>
                </a:solidFill>
                <a:latin typeface="Consolas" panose="020B0609020204030204" pitchFamily="49" charset="0"/>
              </a:rPr>
              <a:t>:</a:t>
            </a:r>
          </a:p>
        </p:txBody>
      </p:sp>
      <p:sp>
        <p:nvSpPr>
          <p:cNvPr id="12" name="TextBox 11">
            <a:extLst>
              <a:ext uri="{FF2B5EF4-FFF2-40B4-BE49-F238E27FC236}">
                <a16:creationId xmlns:a16="http://schemas.microsoft.com/office/drawing/2014/main" id="{6091A1C0-DF6D-4DA9-A2D6-FC68D95A7A91}"/>
              </a:ext>
            </a:extLst>
          </p:cNvPr>
          <p:cNvSpPr txBox="1"/>
          <p:nvPr/>
        </p:nvSpPr>
        <p:spPr>
          <a:xfrm>
            <a:off x="7541640" y="5458609"/>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5" name="Graphic 4" descr="Warning with solid fill">
            <a:extLst>
              <a:ext uri="{FF2B5EF4-FFF2-40B4-BE49-F238E27FC236}">
                <a16:creationId xmlns:a16="http://schemas.microsoft.com/office/drawing/2014/main" id="{18FAD3CF-F311-8C10-0C13-A012EFADE3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0240" y="5412085"/>
            <a:ext cx="550473" cy="550473"/>
          </a:xfrm>
          <a:prstGeom prst="rect">
            <a:avLst/>
          </a:prstGeom>
        </p:spPr>
      </p:pic>
      <p:pic>
        <p:nvPicPr>
          <p:cNvPr id="6" name="Graphic 5" descr="Warning with solid fill">
            <a:extLst>
              <a:ext uri="{FF2B5EF4-FFF2-40B4-BE49-F238E27FC236}">
                <a16:creationId xmlns:a16="http://schemas.microsoft.com/office/drawing/2014/main" id="{B360A87B-008D-157E-2370-AF7D50FC5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72502" y="1953514"/>
            <a:ext cx="550473" cy="550473"/>
          </a:xfrm>
          <a:prstGeom prst="rect">
            <a:avLst/>
          </a:prstGeom>
        </p:spPr>
      </p:pic>
      <p:pic>
        <p:nvPicPr>
          <p:cNvPr id="4" name="Picture 2" descr="Rust Programming language Logo Machine learning Haskell, crab, animals ...">
            <a:extLst>
              <a:ext uri="{FF2B5EF4-FFF2-40B4-BE49-F238E27FC236}">
                <a16:creationId xmlns:a16="http://schemas.microsoft.com/office/drawing/2014/main" id="{BAF419A2-3C4D-F0E9-DF0C-62A2981A72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1055" y="44073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03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58CA31-C1DD-425F-8796-9584420957D2}"/>
              </a:ext>
            </a:extLst>
          </p:cNvPr>
          <p:cNvSpPr>
            <a:spLocks noGrp="1"/>
          </p:cNvSpPr>
          <p:nvPr>
            <p:ph type="body" sz="quarter" idx="10"/>
          </p:nvPr>
        </p:nvSpPr>
        <p:spPr/>
        <p:txBody>
          <a:bodyPr/>
          <a:lstStyle/>
          <a:p>
            <a:r>
              <a:rPr lang="en-GB" cap="none" dirty="0"/>
              <a:t>break</a:t>
            </a:r>
          </a:p>
        </p:txBody>
      </p:sp>
      <p:sp>
        <p:nvSpPr>
          <p:cNvPr id="3" name="Text Placeholder 2">
            <a:extLst>
              <a:ext uri="{FF2B5EF4-FFF2-40B4-BE49-F238E27FC236}">
                <a16:creationId xmlns:a16="http://schemas.microsoft.com/office/drawing/2014/main" id="{7C350052-A240-4D1B-9582-55CE2E64026D}"/>
              </a:ext>
            </a:extLst>
          </p:cNvPr>
          <p:cNvSpPr>
            <a:spLocks noGrp="1"/>
          </p:cNvSpPr>
          <p:nvPr>
            <p:ph type="body" sz="quarter" idx="15"/>
          </p:nvPr>
        </p:nvSpPr>
        <p:spPr>
          <a:xfrm>
            <a:off x="4630738" y="384784"/>
            <a:ext cx="7078662" cy="4094163"/>
          </a:xfrm>
        </p:spPr>
        <p:txBody>
          <a:bodyPr/>
          <a:lstStyle/>
          <a:p>
            <a:r>
              <a:rPr lang="en-GB" dirty="0"/>
              <a:t>As noted, Rust's </a:t>
            </a:r>
            <a:r>
              <a:rPr lang="en-GB" b="1" dirty="0">
                <a:latin typeface="Consolas" panose="020B0609020204030204" pitchFamily="49" charset="0"/>
              </a:rPr>
              <a:t>break</a:t>
            </a:r>
            <a:r>
              <a:rPr lang="en-GB" dirty="0"/>
              <a:t> and </a:t>
            </a:r>
            <a:r>
              <a:rPr lang="en-GB" b="1" dirty="0">
                <a:latin typeface="Consolas" panose="020B0609020204030204" pitchFamily="49" charset="0"/>
              </a:rPr>
              <a:t>continue</a:t>
            </a:r>
            <a:r>
              <a:rPr lang="en-GB" dirty="0"/>
              <a:t> reserved words function in the same way as C's analogues.</a:t>
            </a:r>
          </a:p>
          <a:p>
            <a:endParaRPr lang="en-GB" dirty="0"/>
          </a:p>
          <a:p>
            <a:r>
              <a:rPr lang="en-GB" dirty="0"/>
              <a:t>e.g. The </a:t>
            </a:r>
            <a:r>
              <a:rPr lang="en-GB" b="1" dirty="0">
                <a:latin typeface="Consolas" panose="020B0609020204030204" pitchFamily="49" charset="0"/>
              </a:rPr>
              <a:t>break</a:t>
            </a:r>
            <a:r>
              <a:rPr lang="en-GB" dirty="0"/>
              <a:t> reserved word can be used to </a:t>
            </a:r>
            <a:r>
              <a:rPr lang="en-GB" b="1" dirty="0"/>
              <a:t>exit</a:t>
            </a:r>
            <a:r>
              <a:rPr lang="en-GB" dirty="0"/>
              <a:t> Rust's (ordinarily) infinite </a:t>
            </a:r>
            <a:r>
              <a:rPr lang="en-GB" b="1" dirty="0">
                <a:latin typeface="Consolas" panose="020B0609020204030204" pitchFamily="49" charset="0"/>
              </a:rPr>
              <a:t>loop</a:t>
            </a:r>
            <a:r>
              <a:rPr lang="en-GB" dirty="0"/>
              <a:t> construct:</a:t>
            </a:r>
          </a:p>
          <a:p>
            <a:endParaRPr lang="en-GB" dirty="0"/>
          </a:p>
        </p:txBody>
      </p:sp>
      <p:sp>
        <p:nvSpPr>
          <p:cNvPr id="4" name="TextBox 3">
            <a:extLst>
              <a:ext uri="{FF2B5EF4-FFF2-40B4-BE49-F238E27FC236}">
                <a16:creationId xmlns:a16="http://schemas.microsoft.com/office/drawing/2014/main" id="{3884F639-16B8-4BB1-49A4-6775D7DB96A1}"/>
              </a:ext>
            </a:extLst>
          </p:cNvPr>
          <p:cNvSpPr txBox="1"/>
          <p:nvPr/>
        </p:nvSpPr>
        <p:spPr>
          <a:xfrm>
            <a:off x="4630738" y="1986418"/>
            <a:ext cx="6209474" cy="2708434"/>
          </a:xfrm>
          <a:prstGeom prst="rect">
            <a:avLst/>
          </a:prstGeom>
          <a:solidFill>
            <a:schemeClr val="tx1">
              <a:lumMod val="10000"/>
              <a:lumOff val="90000"/>
            </a:schemeClr>
          </a:solidFill>
        </p:spPr>
        <p:txBody>
          <a:bodyPr vert="horz" wrap="square" lIns="0" tIns="0" rIns="0" bIns="0" rtlCol="0" anchor="t" anchorCtr="0">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a:p>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let</a:t>
            </a:r>
            <a:r>
              <a:rPr lang="nn-NO" sz="1600" dirty="0">
                <a:solidFill>
                  <a:srgbClr val="000000"/>
                </a:solidFill>
                <a:latin typeface="Consolas" panose="020B0609020204030204" pitchFamily="49" charset="0"/>
              </a:rPr>
              <a:t> </a:t>
            </a:r>
            <a:r>
              <a:rPr lang="nn-NO" sz="1600" b="1" dirty="0">
                <a:solidFill>
                  <a:srgbClr val="00007F"/>
                </a:solidFill>
                <a:latin typeface="Consolas" panose="020B0609020204030204" pitchFamily="49" charset="0"/>
              </a:rPr>
              <a:t>mut</a:t>
            </a:r>
            <a:r>
              <a:rPr lang="nn-NO" sz="1600" dirty="0">
                <a:solidFill>
                  <a:srgbClr val="000000"/>
                </a:solidFill>
                <a:latin typeface="Consolas" panose="020B0609020204030204" pitchFamily="49" charset="0"/>
              </a:rPr>
              <a:t> counter = 1;</a:t>
            </a:r>
          </a:p>
          <a:p>
            <a:r>
              <a:rPr lang="nn-NO" sz="1600" dirty="0">
                <a:solidFill>
                  <a:srgbClr val="000000"/>
                </a:solidFill>
                <a:latin typeface="Consolas" panose="020B0609020204030204" pitchFamily="49" charset="0"/>
              </a:rPr>
              <a:t>    </a:t>
            </a:r>
            <a:r>
              <a:rPr lang="nn-NO" sz="1600" b="1" dirty="0">
                <a:solidFill>
                  <a:srgbClr val="00007F"/>
                </a:solidFill>
                <a:latin typeface="Consolas" panose="020B0609020204030204" pitchFamily="49" charset="0"/>
              </a:rPr>
              <a:t>loop</a:t>
            </a:r>
            <a:r>
              <a:rPr lang="nn-NO" sz="1600" dirty="0">
                <a:solidFill>
                  <a:srgbClr val="000000"/>
                </a:solidFill>
                <a:latin typeface="Consolas" panose="020B0609020204030204" pitchFamily="49" charset="0"/>
              </a:rPr>
              <a:t> {</a:t>
            </a:r>
          </a:p>
          <a:p>
            <a:r>
              <a:rPr lang="en-US" sz="1600" b="1" dirty="0">
                <a:solidFill>
                  <a:srgbClr val="00007F"/>
                </a:solidFill>
                <a:latin typeface="Consolas" panose="020B0609020204030204" pitchFamily="49" charset="0"/>
              </a:rPr>
              <a:t>        </a:t>
            </a:r>
            <a:r>
              <a:rPr lang="en-US" sz="1600" b="0" dirty="0" err="1">
                <a:solidFill>
                  <a:srgbClr val="00B050"/>
                </a:solidFill>
                <a:latin typeface="Consolas" panose="020B0609020204030204" pitchFamily="49" charset="0"/>
              </a:rPr>
              <a:t>println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"Runs forever!"</a:t>
            </a:r>
            <a:r>
              <a:rPr lang="en-US" sz="1600" b="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counter += 1;</a:t>
            </a:r>
            <a:endParaRPr lang="en-US" sz="1600" dirty="0">
              <a:solidFill>
                <a:srgbClr val="808080"/>
              </a:solidFill>
              <a:latin typeface="Consolas" panose="020B0609020204030204" pitchFamily="49" charset="0"/>
            </a:endParaRPr>
          </a:p>
          <a:p>
            <a:r>
              <a:rPr lang="en-US" sz="1600" b="1" dirty="0">
                <a:solidFill>
                  <a:srgbClr val="00007F"/>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counter &gt; 5 {</a:t>
            </a:r>
          </a:p>
          <a:p>
            <a:r>
              <a:rPr lang="en-US" sz="1600" dirty="0">
                <a:solidFill>
                  <a:srgbClr val="000000"/>
                </a:solidFill>
                <a:latin typeface="Consolas" panose="020B0609020204030204" pitchFamily="49" charset="0"/>
              </a:rPr>
              <a:t>           </a:t>
            </a:r>
            <a:r>
              <a:rPr lang="en-US" sz="1600" b="1" dirty="0">
                <a:solidFill>
                  <a:srgbClr val="00007F"/>
                </a:solidFill>
                <a:highlight>
                  <a:srgbClr val="FFFF00"/>
                </a:highlight>
                <a:latin typeface="Consolas" panose="020B0609020204030204" pitchFamily="49" charset="0"/>
              </a:rPr>
              <a:t>break</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US" sz="1600" dirty="0">
                <a:solidFill>
                  <a:srgbClr val="7F7F00"/>
                </a:solidFill>
                <a:latin typeface="Consolas" panose="020B0609020204030204" pitchFamily="49" charset="0"/>
              </a:rPr>
              <a:t>    </a:t>
            </a:r>
            <a:r>
              <a:rPr lang="en-US" sz="1600" dirty="0" err="1">
                <a:solidFill>
                  <a:srgbClr val="7F7F00"/>
                </a:solidFill>
                <a:latin typeface="Consolas" panose="020B0609020204030204" pitchFamily="49" charset="0"/>
              </a:rPr>
              <a:t>println</a:t>
            </a:r>
            <a:r>
              <a:rPr lang="en-US" sz="1600" dirty="0">
                <a:solidFill>
                  <a:srgbClr val="7F7F0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030A0"/>
                </a:solidFill>
                <a:latin typeface="Consolas" panose="020B0609020204030204" pitchFamily="49" charset="0"/>
              </a:rPr>
              <a:t>"Until it doesn't!"</a:t>
            </a:r>
            <a:r>
              <a:rPr lang="en-US"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a:p>
            <a:r>
              <a:rPr lang="en-GB" sz="1600"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6" name="TextBox 5">
            <a:extLst>
              <a:ext uri="{FF2B5EF4-FFF2-40B4-BE49-F238E27FC236}">
                <a16:creationId xmlns:a16="http://schemas.microsoft.com/office/drawing/2014/main" id="{7B194A17-44C1-4446-B1AA-501A7C879155}"/>
              </a:ext>
            </a:extLst>
          </p:cNvPr>
          <p:cNvSpPr txBox="1"/>
          <p:nvPr/>
        </p:nvSpPr>
        <p:spPr>
          <a:xfrm>
            <a:off x="9492682" y="4796889"/>
            <a:ext cx="2083668" cy="1569660"/>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Until it doesn't!</a:t>
            </a:r>
            <a:endParaRPr lang="en-GB" sz="16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AD28B16D-B1CE-7FD2-FB43-B82624962237}"/>
              </a:ext>
            </a:extLst>
          </p:cNvPr>
          <p:cNvSpPr txBox="1"/>
          <p:nvPr/>
        </p:nvSpPr>
        <p:spPr>
          <a:xfrm>
            <a:off x="8185704" y="4796889"/>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0" name="Graphic 9" descr="Play with solid fill">
            <a:extLst>
              <a:ext uri="{FF2B5EF4-FFF2-40B4-BE49-F238E27FC236}">
                <a16:creationId xmlns:a16="http://schemas.microsoft.com/office/drawing/2014/main" id="{566BBF13-6135-FE69-79F2-1672DED9CD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3300" y="4186850"/>
            <a:ext cx="266700" cy="266700"/>
          </a:xfrm>
          <a:prstGeom prst="rect">
            <a:avLst/>
          </a:prstGeom>
        </p:spPr>
      </p:pic>
      <p:pic>
        <p:nvPicPr>
          <p:cNvPr id="12" name="Graphic 11" descr="Stop with solid fill">
            <a:extLst>
              <a:ext uri="{FF2B5EF4-FFF2-40B4-BE49-F238E27FC236}">
                <a16:creationId xmlns:a16="http://schemas.microsoft.com/office/drawing/2014/main" id="{29858CC6-DBE9-3E25-C612-5876AE9EA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53200" y="3479682"/>
            <a:ext cx="203200" cy="203200"/>
          </a:xfrm>
          <a:prstGeom prst="rect">
            <a:avLst/>
          </a:prstGeom>
        </p:spPr>
      </p:pic>
      <p:pic>
        <p:nvPicPr>
          <p:cNvPr id="8" name="Picture 2" descr="Rust Programming language Logo Machine learning Haskell, crab, animals ...">
            <a:extLst>
              <a:ext uri="{FF2B5EF4-FFF2-40B4-BE49-F238E27FC236}">
                <a16:creationId xmlns:a16="http://schemas.microsoft.com/office/drawing/2014/main" id="{7DEA043B-0A6A-72AB-48B7-8948757AF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97283" y="198641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590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0426E-0B75-A82A-DAD5-2315AE790B0F}"/>
              </a:ext>
            </a:extLst>
          </p:cNvPr>
          <p:cNvSpPr>
            <a:spLocks noGrp="1"/>
          </p:cNvSpPr>
          <p:nvPr>
            <p:ph type="body" sz="quarter" idx="10"/>
          </p:nvPr>
        </p:nvSpPr>
        <p:spPr/>
        <p:txBody>
          <a:bodyPr/>
          <a:lstStyle/>
          <a:p>
            <a:r>
              <a:rPr lang="en-GB" cap="none" dirty="0"/>
              <a:t>continue</a:t>
            </a:r>
          </a:p>
        </p:txBody>
      </p:sp>
      <p:sp>
        <p:nvSpPr>
          <p:cNvPr id="3" name="Text Placeholder 2">
            <a:extLst>
              <a:ext uri="{FF2B5EF4-FFF2-40B4-BE49-F238E27FC236}">
                <a16:creationId xmlns:a16="http://schemas.microsoft.com/office/drawing/2014/main" id="{85954DFE-0A72-FE37-5707-3C7EA23D6C51}"/>
              </a:ext>
            </a:extLst>
          </p:cNvPr>
          <p:cNvSpPr>
            <a:spLocks noGrp="1"/>
          </p:cNvSpPr>
          <p:nvPr>
            <p:ph type="body" sz="quarter" idx="15"/>
          </p:nvPr>
        </p:nvSpPr>
        <p:spPr>
          <a:xfrm>
            <a:off x="4656138" y="359384"/>
            <a:ext cx="7151078" cy="4094163"/>
          </a:xfrm>
        </p:spPr>
        <p:txBody>
          <a:bodyPr/>
          <a:lstStyle/>
          <a:p>
            <a:r>
              <a:rPr lang="en-GB" dirty="0"/>
              <a:t>Rust's </a:t>
            </a:r>
            <a:r>
              <a:rPr lang="en-GB" b="1" dirty="0">
                <a:latin typeface="Consolas" panose="020B0609020204030204" pitchFamily="49" charset="0"/>
              </a:rPr>
              <a:t>continue</a:t>
            </a:r>
            <a:r>
              <a:rPr lang="en-GB" dirty="0"/>
              <a:t> reserved word can be used to skip </a:t>
            </a:r>
            <a:r>
              <a:rPr lang="en-GB" b="1" dirty="0"/>
              <a:t>the current iteration cycle </a:t>
            </a:r>
            <a:r>
              <a:rPr lang="en-GB" dirty="0"/>
              <a:t>of any loop.   </a:t>
            </a:r>
          </a:p>
          <a:p>
            <a:pPr marL="285750" indent="-285750">
              <a:buFont typeface="Arial" panose="020B0604020202020204" pitchFamily="34" charset="0"/>
              <a:buChar char="•"/>
            </a:pPr>
            <a:r>
              <a:rPr lang="en-GB" dirty="0"/>
              <a:t>This is identical behaviour to C family languages</a:t>
            </a:r>
          </a:p>
        </p:txBody>
      </p:sp>
      <p:sp>
        <p:nvSpPr>
          <p:cNvPr id="4" name="TextBox 3">
            <a:extLst>
              <a:ext uri="{FF2B5EF4-FFF2-40B4-BE49-F238E27FC236}">
                <a16:creationId xmlns:a16="http://schemas.microsoft.com/office/drawing/2014/main" id="{A4F21173-A084-1EBA-E903-A1F906D5D239}"/>
              </a:ext>
            </a:extLst>
          </p:cNvPr>
          <p:cNvSpPr txBox="1"/>
          <p:nvPr/>
        </p:nvSpPr>
        <p:spPr>
          <a:xfrm>
            <a:off x="4656138" y="1495973"/>
            <a:ext cx="6532583" cy="4094163"/>
          </a:xfrm>
          <a:prstGeom prst="rect">
            <a:avLst/>
          </a:prstGeom>
          <a:solidFill>
            <a:schemeClr val="tx1">
              <a:lumMod val="10000"/>
              <a:lumOff val="90000"/>
            </a:schemeClr>
          </a:solidFill>
        </p:spPr>
        <p:txBody>
          <a:bodyPr vert="horz" wrap="square" lIns="0" tIns="0" rIns="0" bIns="0" rtlCol="0" anchor="t" anchorCtr="0">
            <a:noAutofit/>
          </a:bodyPr>
          <a:lstStyle/>
          <a:p>
            <a:r>
              <a:rPr lang="en-GB" sz="1600" dirty="0" err="1">
                <a:solidFill>
                  <a:srgbClr val="002060"/>
                </a:solidFill>
                <a:latin typeface="Consolas" panose="020B0609020204030204" pitchFamily="49" charset="0"/>
              </a:rPr>
              <a:t>fn</a:t>
            </a:r>
            <a:r>
              <a:rPr lang="en-GB" sz="1600" dirty="0">
                <a:solidFill>
                  <a:srgbClr val="000000"/>
                </a:solidFill>
                <a:latin typeface="Consolas" panose="020B0609020204030204" pitchFamily="49" charset="0"/>
              </a:rPr>
              <a:t> main()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let</a:t>
            </a:r>
            <a:r>
              <a:rPr lang="en-GB" sz="1600" dirty="0">
                <a:solidFill>
                  <a:srgbClr val="000000"/>
                </a:solidFill>
                <a:latin typeface="Consolas" panose="020B0609020204030204" pitchFamily="49" charset="0"/>
              </a:rPr>
              <a:t> names = [</a:t>
            </a:r>
            <a:r>
              <a:rPr lang="en-GB" sz="1600" dirty="0">
                <a:solidFill>
                  <a:srgbClr val="7030A0"/>
                </a:solidFill>
                <a:latin typeface="Consolas" panose="020B0609020204030204" pitchFamily="49" charset="0"/>
              </a:rPr>
              <a:t>"Frank"</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"Jess"</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t>
            </a:r>
            <a:r>
              <a:rPr lang="en-GB" sz="1600" dirty="0" err="1">
                <a:solidFill>
                  <a:srgbClr val="7030A0"/>
                </a:solidFill>
                <a:latin typeface="Consolas" panose="020B0609020204030204" pitchFamily="49" charset="0"/>
              </a:rPr>
              <a:t>Mxy</a:t>
            </a:r>
            <a:r>
              <a:rPr lang="en-GB" sz="1600" dirty="0">
                <a:solidFill>
                  <a:srgbClr val="7030A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"Phil"</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"Ron"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for</a:t>
            </a:r>
            <a:r>
              <a:rPr lang="en-GB" sz="1600" dirty="0">
                <a:solidFill>
                  <a:srgbClr val="000000"/>
                </a:solidFill>
                <a:latin typeface="Consolas" panose="020B0609020204030204" pitchFamily="49" charset="0"/>
              </a:rPr>
              <a:t> name </a:t>
            </a:r>
            <a:r>
              <a:rPr lang="en-GB" sz="1600" dirty="0">
                <a:solidFill>
                  <a:srgbClr val="002060"/>
                </a:solidFill>
                <a:latin typeface="Consolas" panose="020B0609020204030204" pitchFamily="49" charset="0"/>
              </a:rPr>
              <a:t>in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names.iter</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for</a:t>
            </a:r>
            <a:r>
              <a:rPr lang="en-GB" sz="1600" dirty="0">
                <a:solidFill>
                  <a:srgbClr val="000000"/>
                </a:solidFill>
                <a:latin typeface="Consolas" panose="020B0609020204030204" pitchFamily="49" charset="0"/>
              </a:rPr>
              <a:t> letter </a:t>
            </a:r>
            <a:r>
              <a:rPr lang="en-GB" sz="1600" dirty="0">
                <a:solidFill>
                  <a:srgbClr val="002060"/>
                </a:solidFill>
                <a:latin typeface="Consolas" panose="020B0609020204030204" pitchFamily="49" charset="0"/>
              </a:rPr>
              <a:t>in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name.chars</a:t>
            </a:r>
            <a:r>
              <a:rPr lang="en-GB" sz="1600" dirty="0">
                <a:solidFill>
                  <a:srgbClr val="000000"/>
                </a:solidFill>
                <a:latin typeface="Consolas" panose="020B0609020204030204" pitchFamily="49" charset="0"/>
              </a:rPr>
              <a:t>() {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match</a:t>
            </a:r>
            <a:r>
              <a:rPr lang="en-GB" sz="1600" dirty="0">
                <a:solidFill>
                  <a:srgbClr val="000000"/>
                </a:solidFill>
                <a:latin typeface="Consolas" panose="020B0609020204030204" pitchFamily="49" charset="0"/>
              </a:rPr>
              <a:t> letter {</a:t>
            </a:r>
          </a:p>
          <a:p>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'e'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t>
            </a:r>
            <a:r>
              <a:rPr lang="en-GB" sz="1600" dirty="0" err="1">
                <a:solidFill>
                  <a:srgbClr val="7030A0"/>
                </a:solidFill>
                <a:latin typeface="Consolas" panose="020B0609020204030204" pitchFamily="49" charset="0"/>
              </a:rPr>
              <a:t>i</a:t>
            </a:r>
            <a:r>
              <a:rPr lang="en-GB" sz="1600" dirty="0">
                <a:solidFill>
                  <a:srgbClr val="7030A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'o'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'u' </a:t>
            </a:r>
            <a:r>
              <a:rPr lang="en-GB" sz="1600" dirty="0">
                <a:solidFill>
                  <a:srgbClr val="000000"/>
                </a:solidFill>
                <a:latin typeface="Consolas" panose="020B0609020204030204" pitchFamily="49" charset="0"/>
              </a:rPr>
              <a:t>=&gt;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a:solidFill>
                  <a:srgbClr val="7030A0"/>
                </a:solidFill>
                <a:latin typeface="Consolas" panose="020B0609020204030204" pitchFamily="49" charset="0"/>
              </a:rPr>
              <a:t>"Vowel found in {}"</a:t>
            </a:r>
            <a:r>
              <a:rPr lang="en-GB" sz="1600" dirty="0">
                <a:solidFill>
                  <a:srgbClr val="000000"/>
                </a:solidFill>
                <a:latin typeface="Consolas" panose="020B0609020204030204" pitchFamily="49" charset="0"/>
              </a:rPr>
              <a:t>, name);</a:t>
            </a:r>
          </a:p>
          <a:p>
            <a:r>
              <a:rPr lang="en-GB" sz="1600" dirty="0">
                <a:solidFill>
                  <a:srgbClr val="000000"/>
                </a:solidFill>
                <a:latin typeface="Consolas" panose="020B0609020204030204" pitchFamily="49" charset="0"/>
              </a:rPr>
              <a:t>                   </a:t>
            </a:r>
            <a:r>
              <a:rPr lang="en-GB" sz="1600" b="1" dirty="0">
                <a:solidFill>
                  <a:srgbClr val="002060"/>
                </a:solidFill>
                <a:highlight>
                  <a:srgbClr val="FFFF00"/>
                </a:highlight>
                <a:latin typeface="Consolas" panose="020B0609020204030204" pitchFamily="49" charset="0"/>
              </a:rPr>
              <a:t>continue</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_ =&gt;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a:t>
            </a:r>
          </a:p>
        </p:txBody>
      </p:sp>
      <p:sp>
        <p:nvSpPr>
          <p:cNvPr id="6" name="TextBox 5">
            <a:extLst>
              <a:ext uri="{FF2B5EF4-FFF2-40B4-BE49-F238E27FC236}">
                <a16:creationId xmlns:a16="http://schemas.microsoft.com/office/drawing/2014/main" id="{223EBBA1-AB1D-A9E6-0F08-3A65AF422055}"/>
              </a:ext>
            </a:extLst>
          </p:cNvPr>
          <p:cNvSpPr txBox="1"/>
          <p:nvPr/>
        </p:nvSpPr>
        <p:spPr>
          <a:xfrm>
            <a:off x="8928099" y="5006585"/>
            <a:ext cx="2356783" cy="95410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Vowel found in Frank</a:t>
            </a:r>
          </a:p>
          <a:p>
            <a:r>
              <a:rPr lang="en-US" sz="1400" dirty="0">
                <a:solidFill>
                  <a:schemeClr val="bg1"/>
                </a:solidFill>
                <a:latin typeface="Consolas" panose="020B0609020204030204" pitchFamily="49" charset="0"/>
              </a:rPr>
              <a:t>Vowel found in Jess</a:t>
            </a:r>
          </a:p>
          <a:p>
            <a:r>
              <a:rPr lang="en-US" sz="1400" dirty="0">
                <a:solidFill>
                  <a:schemeClr val="bg1"/>
                </a:solidFill>
                <a:latin typeface="Consolas" panose="020B0609020204030204" pitchFamily="49" charset="0"/>
              </a:rPr>
              <a:t>Vowel found in Phil</a:t>
            </a:r>
          </a:p>
          <a:p>
            <a:r>
              <a:rPr lang="en-US" sz="1400" dirty="0">
                <a:solidFill>
                  <a:schemeClr val="bg1"/>
                </a:solidFill>
                <a:latin typeface="Consolas" panose="020B0609020204030204" pitchFamily="49" charset="0"/>
              </a:rPr>
              <a:t>Vowel found in Ron</a:t>
            </a:r>
            <a:endParaRPr lang="en-GB" sz="14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225D86E0-B105-B545-CA17-A4D1713BF3BB}"/>
              </a:ext>
            </a:extLst>
          </p:cNvPr>
          <p:cNvSpPr txBox="1"/>
          <p:nvPr/>
        </p:nvSpPr>
        <p:spPr>
          <a:xfrm>
            <a:off x="7632582" y="5006585"/>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10" name="Graphic 9" descr="Stop with solid fill">
            <a:extLst>
              <a:ext uri="{FF2B5EF4-FFF2-40B4-BE49-F238E27FC236}">
                <a16:creationId xmlns:a16="http://schemas.microsoft.com/office/drawing/2014/main" id="{7D41CB49-5103-5923-1040-718BB93568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0029" y="3733682"/>
            <a:ext cx="203200" cy="203200"/>
          </a:xfrm>
          <a:prstGeom prst="rect">
            <a:avLst/>
          </a:prstGeom>
        </p:spPr>
      </p:pic>
      <p:pic>
        <p:nvPicPr>
          <p:cNvPr id="11" name="Graphic 10" descr="Play with solid fill">
            <a:extLst>
              <a:ext uri="{FF2B5EF4-FFF2-40B4-BE49-F238E27FC236}">
                <a16:creationId xmlns:a16="http://schemas.microsoft.com/office/drawing/2014/main" id="{6485D0B3-062C-64CB-5A97-3F9F12D7C3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3300" y="2235015"/>
            <a:ext cx="266700" cy="266700"/>
          </a:xfrm>
          <a:prstGeom prst="rect">
            <a:avLst/>
          </a:prstGeom>
        </p:spPr>
      </p:pic>
      <p:pic>
        <p:nvPicPr>
          <p:cNvPr id="8" name="Picture 2" descr="Rust Programming language Logo Machine learning Haskell, crab, animals ...">
            <a:extLst>
              <a:ext uri="{FF2B5EF4-FFF2-40B4-BE49-F238E27FC236}">
                <a16:creationId xmlns:a16="http://schemas.microsoft.com/office/drawing/2014/main" id="{A5EFD605-3C0F-9B7E-9290-B813E0E43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03492" y="1495973"/>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255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E37C9-D7B3-4AD7-B61B-427F69EC35CC}"/>
              </a:ext>
            </a:extLst>
          </p:cNvPr>
          <p:cNvSpPr>
            <a:spLocks noGrp="1"/>
          </p:cNvSpPr>
          <p:nvPr>
            <p:ph type="body" sz="quarter" idx="10"/>
          </p:nvPr>
        </p:nvSpPr>
        <p:spPr/>
        <p:txBody>
          <a:bodyPr/>
          <a:lstStyle/>
          <a:p>
            <a:r>
              <a:rPr lang="en-GB" cap="none" dirty="0"/>
              <a:t>Iteration Use Cases</a:t>
            </a:r>
          </a:p>
        </p:txBody>
      </p:sp>
      <p:sp>
        <p:nvSpPr>
          <p:cNvPr id="4" name="Text Placeholder 2">
            <a:extLst>
              <a:ext uri="{FF2B5EF4-FFF2-40B4-BE49-F238E27FC236}">
                <a16:creationId xmlns:a16="http://schemas.microsoft.com/office/drawing/2014/main" id="{B7CF2671-4D6A-414E-BF42-DEA98736AF77}"/>
              </a:ext>
            </a:extLst>
          </p:cNvPr>
          <p:cNvSpPr>
            <a:spLocks noGrp="1"/>
          </p:cNvSpPr>
          <p:nvPr>
            <p:ph type="body" sz="quarter" idx="15"/>
          </p:nvPr>
        </p:nvSpPr>
        <p:spPr>
          <a:xfrm>
            <a:off x="4767942" y="300039"/>
            <a:ext cx="6890657" cy="4201134"/>
          </a:xfrm>
        </p:spPr>
        <p:txBody>
          <a:bodyPr/>
          <a:lstStyle/>
          <a:p>
            <a:r>
              <a:rPr lang="en-GB" b="1" dirty="0"/>
              <a:t>So, those three basic iterations in Rust…</a:t>
            </a:r>
          </a:p>
          <a:p>
            <a:endParaRPr lang="en-GB" b="1" dirty="0"/>
          </a:p>
          <a:p>
            <a:r>
              <a:rPr lang="en-GB" b="1" dirty="0"/>
              <a:t>But </a:t>
            </a:r>
            <a:r>
              <a:rPr lang="en-GB" b="1" u="sng" dirty="0"/>
              <a:t>when</a:t>
            </a:r>
            <a:r>
              <a:rPr lang="en-GB" b="1" dirty="0"/>
              <a:t> to use each loop type?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Just as with any language, it's possible to create code using the wrong type of loop</a:t>
            </a:r>
          </a:p>
          <a:p>
            <a:pPr marL="285750" indent="-285750">
              <a:buFont typeface="Arial" panose="020B0604020202020204" pitchFamily="34" charset="0"/>
              <a:buChar char="•"/>
            </a:pPr>
            <a:r>
              <a:rPr lang="en-GB" dirty="0"/>
              <a:t>See also: "You can write FORTRAN in any language" ;)</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p:txBody>
      </p:sp>
      <p:graphicFrame>
        <p:nvGraphicFramePr>
          <p:cNvPr id="5" name="Diagram 4">
            <a:extLst>
              <a:ext uri="{FF2B5EF4-FFF2-40B4-BE49-F238E27FC236}">
                <a16:creationId xmlns:a16="http://schemas.microsoft.com/office/drawing/2014/main" id="{82E4C9D6-F5C0-4D6C-A518-CED29D67E875}"/>
              </a:ext>
            </a:extLst>
          </p:cNvPr>
          <p:cNvGraphicFramePr/>
          <p:nvPr>
            <p:extLst>
              <p:ext uri="{D42A27DB-BD31-4B8C-83A1-F6EECF244321}">
                <p14:modId xmlns:p14="http://schemas.microsoft.com/office/powerpoint/2010/main" val="2318438215"/>
              </p:ext>
            </p:extLst>
          </p:nvPr>
        </p:nvGraphicFramePr>
        <p:xfrm>
          <a:off x="4767942" y="1532976"/>
          <a:ext cx="6890658" cy="296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8265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#12</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Iterations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0426E-0B75-A82A-DAD5-2315AE790B0F}"/>
              </a:ext>
            </a:extLst>
          </p:cNvPr>
          <p:cNvSpPr>
            <a:spLocks noGrp="1"/>
          </p:cNvSpPr>
          <p:nvPr>
            <p:ph type="body" sz="quarter" idx="10"/>
          </p:nvPr>
        </p:nvSpPr>
        <p:spPr/>
        <p:txBody>
          <a:bodyPr/>
          <a:lstStyle/>
          <a:p>
            <a:r>
              <a:rPr lang="en-GB" cap="none" dirty="0"/>
              <a:t>iterators</a:t>
            </a:r>
          </a:p>
        </p:txBody>
      </p:sp>
      <p:sp>
        <p:nvSpPr>
          <p:cNvPr id="3" name="Text Placeholder 2">
            <a:extLst>
              <a:ext uri="{FF2B5EF4-FFF2-40B4-BE49-F238E27FC236}">
                <a16:creationId xmlns:a16="http://schemas.microsoft.com/office/drawing/2014/main" id="{85954DFE-0A72-FE37-5707-3C7EA23D6C51}"/>
              </a:ext>
            </a:extLst>
          </p:cNvPr>
          <p:cNvSpPr>
            <a:spLocks noGrp="1"/>
          </p:cNvSpPr>
          <p:nvPr>
            <p:ph type="body" sz="quarter" idx="15"/>
          </p:nvPr>
        </p:nvSpPr>
        <p:spPr>
          <a:xfrm>
            <a:off x="4656138" y="359384"/>
            <a:ext cx="7151078" cy="4094163"/>
          </a:xfrm>
        </p:spPr>
        <p:txBody>
          <a:bodyPr/>
          <a:lstStyle/>
          <a:p>
            <a:r>
              <a:rPr lang="en-GB" dirty="0"/>
              <a:t>An </a:t>
            </a:r>
            <a:r>
              <a:rPr lang="en-GB" b="1" dirty="0"/>
              <a:t>iterator</a:t>
            </a:r>
            <a:r>
              <a:rPr lang="en-GB" dirty="0"/>
              <a:t> is a useful tool whenever you have a collection of data items, e.g. array, vector etc. and you want to </a:t>
            </a:r>
            <a:r>
              <a:rPr lang="en-GB" b="1" dirty="0"/>
              <a:t>traverse them </a:t>
            </a:r>
            <a:r>
              <a:rPr lang="en-GB" dirty="0"/>
              <a:t>and </a:t>
            </a:r>
            <a:r>
              <a:rPr lang="en-GB" b="1" dirty="0"/>
              <a:t>perform some kind of operation</a:t>
            </a:r>
            <a:r>
              <a:rPr lang="en-GB" dirty="0"/>
              <a:t> on them.</a:t>
            </a:r>
          </a:p>
          <a:p>
            <a:endParaRPr lang="en-GB" dirty="0"/>
          </a:p>
          <a:p>
            <a:r>
              <a:rPr lang="en-GB" b="1" dirty="0"/>
              <a:t>Use either</a:t>
            </a:r>
            <a:r>
              <a:rPr lang="en-GB" dirty="0"/>
              <a:t>: explicit </a:t>
            </a:r>
            <a:r>
              <a:rPr lang="en-GB" b="1" dirty="0" err="1"/>
              <a:t>iter</a:t>
            </a:r>
            <a:r>
              <a:rPr lang="en-GB" b="1" dirty="0"/>
              <a:t>()  </a:t>
            </a:r>
            <a:r>
              <a:rPr lang="en-GB" dirty="0"/>
              <a:t>or implicit </a:t>
            </a:r>
            <a:r>
              <a:rPr lang="en-GB" b="1" dirty="0"/>
              <a:t>iterator trait</a:t>
            </a:r>
            <a:r>
              <a:rPr lang="en-GB" dirty="0"/>
              <a:t>, e.g.</a:t>
            </a:r>
          </a:p>
          <a:p>
            <a:endParaRPr lang="en-GB" dirty="0"/>
          </a:p>
          <a:p>
            <a:endParaRPr lang="en-GB" dirty="0"/>
          </a:p>
          <a:p>
            <a:endParaRPr lang="en-GB" dirty="0"/>
          </a:p>
        </p:txBody>
      </p:sp>
      <p:sp>
        <p:nvSpPr>
          <p:cNvPr id="4" name="TextBox 3">
            <a:extLst>
              <a:ext uri="{FF2B5EF4-FFF2-40B4-BE49-F238E27FC236}">
                <a16:creationId xmlns:a16="http://schemas.microsoft.com/office/drawing/2014/main" id="{A4F21173-A084-1EBA-E903-A1F906D5D239}"/>
              </a:ext>
            </a:extLst>
          </p:cNvPr>
          <p:cNvSpPr txBox="1"/>
          <p:nvPr/>
        </p:nvSpPr>
        <p:spPr>
          <a:xfrm>
            <a:off x="4656138" y="1954430"/>
            <a:ext cx="6532583" cy="3662600"/>
          </a:xfrm>
          <a:prstGeom prst="rect">
            <a:avLst/>
          </a:prstGeom>
          <a:solidFill>
            <a:schemeClr val="tx1">
              <a:lumMod val="10000"/>
              <a:lumOff val="90000"/>
            </a:schemeClr>
          </a:solidFill>
        </p:spPr>
        <p:txBody>
          <a:bodyPr vert="horz" wrap="square" lIns="0" tIns="0" rIns="0" bIns="0" rtlCol="0" anchor="t" anchorCtr="0">
            <a:noAutofit/>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//explicit iterator</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let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cats</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a:t>
            </a:r>
            <a:r>
              <a:rPr lang="en-US" sz="1800" b="0" dirty="0" err="1">
                <a:solidFill>
                  <a:srgbClr val="7F007F"/>
                </a:solidFill>
                <a:latin typeface="Consolas" panose="020B0609020204030204" pitchFamily="49" charset="0"/>
              </a:rPr>
              <a:t>Frank"</a:t>
            </a:r>
            <a:r>
              <a:rPr lang="en-US" sz="1800" b="1" dirty="0" err="1">
                <a:solidFill>
                  <a:srgbClr val="000000"/>
                </a:solidFill>
                <a:latin typeface="Consolas" panose="020B0609020204030204" pitchFamily="49" charset="0"/>
              </a:rPr>
              <a:t>,</a:t>
            </a:r>
            <a:r>
              <a:rPr lang="en-US" sz="1800" b="0" dirty="0" err="1">
                <a:solidFill>
                  <a:srgbClr val="7F007F"/>
                </a:solidFill>
                <a:latin typeface="Consolas" panose="020B0609020204030204" pitchFamily="49" charset="0"/>
              </a:rPr>
              <a:t>"Jess"</a:t>
            </a:r>
            <a:r>
              <a:rPr lang="en-US" sz="1800" b="1" dirty="0" err="1">
                <a:solidFill>
                  <a:srgbClr val="000000"/>
                </a:solidFill>
                <a:latin typeface="Consolas" panose="020B0609020204030204" pitchFamily="49" charset="0"/>
              </a:rPr>
              <a:t>,</a:t>
            </a:r>
            <a:r>
              <a:rPr lang="en-US" sz="1800" b="0" dirty="0" err="1">
                <a:solidFill>
                  <a:srgbClr val="7F007F"/>
                </a:solidFill>
                <a:latin typeface="Consolas" panose="020B0609020204030204" pitchFamily="49" charset="0"/>
              </a:rPr>
              <a:t>"Ron</a:t>
            </a:r>
            <a:r>
              <a:rPr lang="en-US" sz="1800" b="0" dirty="0">
                <a:solidFill>
                  <a:srgbClr val="7F007F"/>
                </a:solidFill>
                <a:latin typeface="Consolas" panose="020B0609020204030204" pitchFamily="49" charset="0"/>
              </a:rPr>
              <a:t>"</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for</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cat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in</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cats</a:t>
            </a:r>
            <a:r>
              <a:rPr lang="en-US" sz="1800" b="1" dirty="0" err="1">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iter</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"Cat is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cat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0" dirty="0">
                <a:solidFill>
                  <a:srgbClr val="007F00"/>
                </a:solidFill>
                <a:latin typeface="Consolas" panose="020B0609020204030204" pitchFamily="49" charset="0"/>
              </a:rPr>
              <a:t>//implicit iterator trait being applied</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let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cats</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a:t>
            </a:r>
            <a:r>
              <a:rPr lang="en-US" sz="1800" b="0" dirty="0" err="1">
                <a:solidFill>
                  <a:srgbClr val="7F007F"/>
                </a:solidFill>
                <a:latin typeface="Consolas" panose="020B0609020204030204" pitchFamily="49" charset="0"/>
              </a:rPr>
              <a:t>Frank"</a:t>
            </a:r>
            <a:r>
              <a:rPr lang="en-US" sz="1800" b="1" dirty="0" err="1">
                <a:solidFill>
                  <a:srgbClr val="000000"/>
                </a:solidFill>
                <a:latin typeface="Consolas" panose="020B0609020204030204" pitchFamily="49" charset="0"/>
              </a:rPr>
              <a:t>,</a:t>
            </a:r>
            <a:r>
              <a:rPr lang="en-US" sz="1800" b="0" dirty="0" err="1">
                <a:solidFill>
                  <a:srgbClr val="7F007F"/>
                </a:solidFill>
                <a:latin typeface="Consolas" panose="020B0609020204030204" pitchFamily="49" charset="0"/>
              </a:rPr>
              <a:t>"Jess"</a:t>
            </a:r>
            <a:r>
              <a:rPr lang="en-US" sz="1800" b="1" dirty="0" err="1">
                <a:solidFill>
                  <a:srgbClr val="000000"/>
                </a:solidFill>
                <a:latin typeface="Consolas" panose="020B0609020204030204" pitchFamily="49" charset="0"/>
              </a:rPr>
              <a:t>,</a:t>
            </a:r>
            <a:r>
              <a:rPr lang="en-US" sz="1800" b="0" dirty="0" err="1">
                <a:solidFill>
                  <a:srgbClr val="7F007F"/>
                </a:solidFill>
                <a:latin typeface="Consolas" panose="020B0609020204030204" pitchFamily="49" charset="0"/>
              </a:rPr>
              <a:t>"Ron</a:t>
            </a:r>
            <a:r>
              <a:rPr lang="en-US" sz="1800" b="0" dirty="0">
                <a:solidFill>
                  <a:srgbClr val="7F007F"/>
                </a:solidFill>
                <a:latin typeface="Consolas" panose="020B0609020204030204" pitchFamily="49" charset="0"/>
              </a:rPr>
              <a:t>"</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for</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cat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cats</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"Cat is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cat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223EBBA1-AB1D-A9E6-0F08-3A65AF422055}"/>
              </a:ext>
            </a:extLst>
          </p:cNvPr>
          <p:cNvSpPr txBox="1"/>
          <p:nvPr/>
        </p:nvSpPr>
        <p:spPr>
          <a:xfrm>
            <a:off x="8928099" y="5224843"/>
            <a:ext cx="2356783" cy="1384995"/>
          </a:xfrm>
          <a:prstGeom prst="rect">
            <a:avLst/>
          </a:prstGeom>
          <a:solidFill>
            <a:srgbClr val="000000"/>
          </a:solidFill>
        </p:spPr>
        <p:txBody>
          <a:bodyPr wrap="square">
            <a:spAutoFit/>
          </a:bodyPr>
          <a:lstStyle/>
          <a:p>
            <a:r>
              <a:rPr lang="en-US" sz="1400">
                <a:solidFill>
                  <a:schemeClr val="bg1"/>
                </a:solidFill>
                <a:latin typeface="Consolas" panose="020B0609020204030204" pitchFamily="49" charset="0"/>
              </a:rPr>
              <a:t>Cat is Frank</a:t>
            </a:r>
          </a:p>
          <a:p>
            <a:r>
              <a:rPr lang="en-US" sz="1400">
                <a:solidFill>
                  <a:schemeClr val="bg1"/>
                </a:solidFill>
                <a:latin typeface="Consolas" panose="020B0609020204030204" pitchFamily="49" charset="0"/>
              </a:rPr>
              <a:t>Cat is Jess</a:t>
            </a:r>
          </a:p>
          <a:p>
            <a:r>
              <a:rPr lang="en-US" sz="1400">
                <a:solidFill>
                  <a:schemeClr val="bg1"/>
                </a:solidFill>
                <a:latin typeface="Consolas" panose="020B0609020204030204" pitchFamily="49" charset="0"/>
              </a:rPr>
              <a:t>Cat is Ron</a:t>
            </a:r>
          </a:p>
          <a:p>
            <a:r>
              <a:rPr lang="en-US" sz="1400">
                <a:solidFill>
                  <a:schemeClr val="bg1"/>
                </a:solidFill>
                <a:latin typeface="Consolas" panose="020B0609020204030204" pitchFamily="49" charset="0"/>
              </a:rPr>
              <a:t>Cat is Frank</a:t>
            </a:r>
          </a:p>
          <a:p>
            <a:r>
              <a:rPr lang="en-US" sz="1400">
                <a:solidFill>
                  <a:schemeClr val="bg1"/>
                </a:solidFill>
                <a:latin typeface="Consolas" panose="020B0609020204030204" pitchFamily="49" charset="0"/>
              </a:rPr>
              <a:t>Cat is Jess</a:t>
            </a:r>
          </a:p>
          <a:p>
            <a:r>
              <a:rPr lang="en-US" sz="1400">
                <a:solidFill>
                  <a:schemeClr val="bg1"/>
                </a:solidFill>
                <a:latin typeface="Consolas" panose="020B0609020204030204" pitchFamily="49" charset="0"/>
              </a:rPr>
              <a:t>Cat is Ron</a:t>
            </a:r>
            <a:endParaRPr lang="en-GB" sz="14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225D86E0-B105-B545-CA17-A4D1713BF3BB}"/>
              </a:ext>
            </a:extLst>
          </p:cNvPr>
          <p:cNvSpPr txBox="1"/>
          <p:nvPr/>
        </p:nvSpPr>
        <p:spPr>
          <a:xfrm>
            <a:off x="7632582" y="5224843"/>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A5EFD605-3C0F-9B7E-9290-B813E0E43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8721" y="191587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75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0426E-0B75-A82A-DAD5-2315AE790B0F}"/>
              </a:ext>
            </a:extLst>
          </p:cNvPr>
          <p:cNvSpPr>
            <a:spLocks noGrp="1"/>
          </p:cNvSpPr>
          <p:nvPr>
            <p:ph type="body" sz="quarter" idx="10"/>
          </p:nvPr>
        </p:nvSpPr>
        <p:spPr/>
        <p:txBody>
          <a:bodyPr/>
          <a:lstStyle/>
          <a:p>
            <a:r>
              <a:rPr lang="en-GB" cap="none" dirty="0"/>
              <a:t>Iterators: skip() and take()</a:t>
            </a:r>
          </a:p>
        </p:txBody>
      </p:sp>
      <p:sp>
        <p:nvSpPr>
          <p:cNvPr id="3" name="Text Placeholder 2">
            <a:extLst>
              <a:ext uri="{FF2B5EF4-FFF2-40B4-BE49-F238E27FC236}">
                <a16:creationId xmlns:a16="http://schemas.microsoft.com/office/drawing/2014/main" id="{85954DFE-0A72-FE37-5707-3C7EA23D6C51}"/>
              </a:ext>
            </a:extLst>
          </p:cNvPr>
          <p:cNvSpPr>
            <a:spLocks noGrp="1"/>
          </p:cNvSpPr>
          <p:nvPr>
            <p:ph type="body" sz="quarter" idx="15"/>
          </p:nvPr>
        </p:nvSpPr>
        <p:spPr>
          <a:xfrm>
            <a:off x="4656138" y="359384"/>
            <a:ext cx="7151078" cy="4094163"/>
          </a:xfrm>
        </p:spPr>
        <p:txBody>
          <a:bodyPr/>
          <a:lstStyle/>
          <a:p>
            <a:r>
              <a:rPr lang="en-GB" b="1" dirty="0"/>
              <a:t>skip() and take()</a:t>
            </a:r>
            <a:r>
              <a:rPr lang="en-GB" dirty="0"/>
              <a:t> can be used to modify access of an iterator, e.g.</a:t>
            </a:r>
            <a:endParaRPr lang="en-GB" b="1"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And…</a:t>
            </a:r>
          </a:p>
          <a:p>
            <a:endParaRPr lang="en-GB" dirty="0"/>
          </a:p>
          <a:p>
            <a:endParaRPr lang="en-GB" dirty="0"/>
          </a:p>
        </p:txBody>
      </p:sp>
      <p:sp>
        <p:nvSpPr>
          <p:cNvPr id="4" name="TextBox 3">
            <a:extLst>
              <a:ext uri="{FF2B5EF4-FFF2-40B4-BE49-F238E27FC236}">
                <a16:creationId xmlns:a16="http://schemas.microsoft.com/office/drawing/2014/main" id="{A4F21173-A084-1EBA-E903-A1F906D5D239}"/>
              </a:ext>
            </a:extLst>
          </p:cNvPr>
          <p:cNvSpPr txBox="1"/>
          <p:nvPr/>
        </p:nvSpPr>
        <p:spPr>
          <a:xfrm>
            <a:off x="4656138" y="900001"/>
            <a:ext cx="6532583" cy="2078330"/>
          </a:xfrm>
          <a:prstGeom prst="rect">
            <a:avLst/>
          </a:prstGeom>
          <a:solidFill>
            <a:schemeClr val="tx1">
              <a:lumMod val="10000"/>
              <a:lumOff val="90000"/>
            </a:schemeClr>
          </a:solidFill>
        </p:spPr>
        <p:txBody>
          <a:bodyPr vert="horz" wrap="square" lIns="0" tIns="0" rIns="0" bIns="0" rtlCol="0" anchor="t" anchorCtr="0">
            <a:no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US" sz="1600" b="0" dirty="0">
                <a:solidFill>
                  <a:srgbClr val="007F00"/>
                </a:solidFill>
                <a:latin typeface="Consolas" panose="020B0609020204030204" pitchFamily="49" charset="0"/>
              </a:rPr>
              <a:t>    //</a:t>
            </a:r>
            <a:r>
              <a:rPr lang="en-US" sz="1600" b="1" dirty="0">
                <a:solidFill>
                  <a:srgbClr val="007F00"/>
                </a:solidFill>
                <a:latin typeface="Consolas" panose="020B0609020204030204" pitchFamily="49" charset="0"/>
              </a:rPr>
              <a:t>skipping</a:t>
            </a:r>
            <a:r>
              <a:rPr lang="en-US" sz="1600" b="0" dirty="0">
                <a:solidFill>
                  <a:srgbClr val="007F00"/>
                </a:solidFill>
                <a:latin typeface="Consolas" panose="020B0609020204030204" pitchFamily="49" charset="0"/>
              </a:rPr>
              <a:t> the first item being iterated</a:t>
            </a:r>
            <a:endParaRPr lang="en-US"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let</a:t>
            </a:r>
            <a:r>
              <a:rPr lang="en-US" sz="1600" b="0" dirty="0">
                <a:solidFill>
                  <a:srgbClr val="808080"/>
                </a:solidFill>
                <a:latin typeface="Consolas" panose="020B0609020204030204" pitchFamily="49" charset="0"/>
              </a:rPr>
              <a:t> </a:t>
            </a:r>
            <a:r>
              <a:rPr lang="en-US" sz="1600" b="0" dirty="0">
                <a:solidFill>
                  <a:srgbClr val="000000"/>
                </a:solidFill>
                <a:latin typeface="Consolas" panose="020B0609020204030204" pitchFamily="49" charset="0"/>
              </a:rPr>
              <a:t>cats</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a:t>
            </a:r>
            <a:r>
              <a:rPr lang="en-US" sz="1600" b="0" dirty="0" err="1">
                <a:solidFill>
                  <a:srgbClr val="7F007F"/>
                </a:solidFill>
                <a:latin typeface="Consolas" panose="020B0609020204030204" pitchFamily="49" charset="0"/>
              </a:rPr>
              <a:t>Frank"</a:t>
            </a:r>
            <a:r>
              <a:rPr lang="en-US" sz="1600" b="1" dirty="0" err="1">
                <a:solidFill>
                  <a:srgbClr val="000000"/>
                </a:solidFill>
                <a:latin typeface="Consolas" panose="020B0609020204030204" pitchFamily="49" charset="0"/>
              </a:rPr>
              <a:t>,</a:t>
            </a:r>
            <a:r>
              <a:rPr lang="en-US" sz="1600" b="0" dirty="0" err="1">
                <a:solidFill>
                  <a:srgbClr val="7F007F"/>
                </a:solidFill>
                <a:latin typeface="Consolas" panose="020B0609020204030204" pitchFamily="49" charset="0"/>
              </a:rPr>
              <a:t>"Jess"</a:t>
            </a:r>
            <a:r>
              <a:rPr lang="en-US" sz="1600" b="1" dirty="0" err="1">
                <a:solidFill>
                  <a:srgbClr val="000000"/>
                </a:solidFill>
                <a:latin typeface="Consolas" panose="020B0609020204030204" pitchFamily="49" charset="0"/>
              </a:rPr>
              <a:t>,</a:t>
            </a:r>
            <a:r>
              <a:rPr lang="en-US" sz="1600" b="0" dirty="0" err="1">
                <a:solidFill>
                  <a:srgbClr val="7F007F"/>
                </a:solidFill>
                <a:latin typeface="Consolas" panose="020B0609020204030204" pitchFamily="49" charset="0"/>
              </a:rPr>
              <a:t>"Ron</a:t>
            </a:r>
            <a:r>
              <a:rPr lang="en-US" sz="1600" b="0" dirty="0">
                <a:solidFill>
                  <a:srgbClr val="7F007F"/>
                </a:solidFill>
                <a:latin typeface="Consolas" panose="020B0609020204030204" pitchFamily="49" charset="0"/>
              </a:rPr>
              <a:t>"</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p>
          <a:p>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for</a:t>
            </a:r>
            <a:r>
              <a:rPr lang="en-US" sz="1600" b="0" dirty="0">
                <a:solidFill>
                  <a:srgbClr val="808080"/>
                </a:solidFill>
                <a:latin typeface="Consolas" panose="020B0609020204030204" pitchFamily="49" charset="0"/>
              </a:rPr>
              <a:t> </a:t>
            </a:r>
            <a:r>
              <a:rPr lang="en-US" sz="1600" b="0" dirty="0">
                <a:solidFill>
                  <a:srgbClr val="000000"/>
                </a:solidFill>
                <a:latin typeface="Consolas" panose="020B0609020204030204" pitchFamily="49" charset="0"/>
              </a:rPr>
              <a:t>cat</a:t>
            </a:r>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in</a:t>
            </a:r>
            <a:r>
              <a:rPr lang="en-US" sz="1600" b="0" dirty="0">
                <a:solidFill>
                  <a:srgbClr val="808080"/>
                </a:solidFill>
                <a:latin typeface="Consolas" panose="020B0609020204030204" pitchFamily="49" charset="0"/>
              </a:rPr>
              <a:t> </a:t>
            </a:r>
            <a:r>
              <a:rPr lang="en-US" sz="1600" b="0" dirty="0" err="1">
                <a:solidFill>
                  <a:srgbClr val="000000"/>
                </a:solidFill>
                <a:latin typeface="Consolas" panose="020B0609020204030204" pitchFamily="49" charset="0"/>
              </a:rPr>
              <a:t>cats</a:t>
            </a:r>
            <a:r>
              <a:rPr lang="en-US" sz="1600" b="1" dirty="0" err="1">
                <a:solidFill>
                  <a:srgbClr val="000000"/>
                </a:solidFill>
                <a:latin typeface="Consolas" panose="020B0609020204030204" pitchFamily="49" charset="0"/>
              </a:rPr>
              <a:t>.</a:t>
            </a:r>
            <a:r>
              <a:rPr lang="en-US" sz="1600" b="0" dirty="0" err="1">
                <a:solidFill>
                  <a:srgbClr val="000000"/>
                </a:solidFill>
                <a:latin typeface="Consolas" panose="020B0609020204030204" pitchFamily="49" charset="0"/>
              </a:rPr>
              <a:t>iter</a:t>
            </a:r>
            <a:r>
              <a:rPr lang="en-US" sz="1600" b="1" dirty="0">
                <a:solidFill>
                  <a:srgbClr val="000000"/>
                </a:solidFill>
                <a:latin typeface="Consolas" panose="020B0609020204030204" pitchFamily="49" charset="0"/>
              </a:rPr>
              <a:t>().</a:t>
            </a:r>
            <a:r>
              <a:rPr lang="en-US" sz="1600" b="0" dirty="0">
                <a:solidFill>
                  <a:srgbClr val="000000"/>
                </a:solidFill>
                <a:highlight>
                  <a:srgbClr val="FFFF00"/>
                </a:highlight>
                <a:latin typeface="Consolas" panose="020B0609020204030204" pitchFamily="49" charset="0"/>
              </a:rPr>
              <a:t>skip</a:t>
            </a:r>
            <a:r>
              <a:rPr lang="en-US" sz="1600" b="1" dirty="0">
                <a:solidFill>
                  <a:srgbClr val="000000"/>
                </a:solidFill>
                <a:highlight>
                  <a:srgbClr val="FFFF00"/>
                </a:highlight>
                <a:latin typeface="Consolas" panose="020B0609020204030204" pitchFamily="49" charset="0"/>
              </a:rPr>
              <a:t>(</a:t>
            </a:r>
            <a:r>
              <a:rPr lang="en-US" sz="1600" b="0" dirty="0">
                <a:solidFill>
                  <a:srgbClr val="007F7F"/>
                </a:solidFill>
                <a:highlight>
                  <a:srgbClr val="FFFF00"/>
                </a:highlight>
                <a:latin typeface="Consolas" panose="020B0609020204030204" pitchFamily="49" charset="0"/>
              </a:rPr>
              <a:t>1</a:t>
            </a:r>
            <a:r>
              <a:rPr lang="en-US" sz="1600" b="1" dirty="0">
                <a:solidFill>
                  <a:srgbClr val="000000"/>
                </a:solidFill>
                <a:highlight>
                  <a:srgbClr val="FFFF00"/>
                </a:highlight>
                <a:latin typeface="Consolas" panose="020B0609020204030204" pitchFamily="49" charset="0"/>
              </a:rPr>
              <a:t>)</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7F7F00"/>
                </a:solidFill>
                <a:latin typeface="Consolas" panose="020B0609020204030204" pitchFamily="49" charset="0"/>
              </a:rPr>
              <a:t>println</a:t>
            </a:r>
            <a:r>
              <a:rPr lang="en-GB" sz="1600" b="0" dirty="0">
                <a:solidFill>
                  <a:srgbClr val="7F7F0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"Cat is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cat</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6" name="TextBox 5">
            <a:extLst>
              <a:ext uri="{FF2B5EF4-FFF2-40B4-BE49-F238E27FC236}">
                <a16:creationId xmlns:a16="http://schemas.microsoft.com/office/drawing/2014/main" id="{223EBBA1-AB1D-A9E6-0F08-3A65AF422055}"/>
              </a:ext>
            </a:extLst>
          </p:cNvPr>
          <p:cNvSpPr txBox="1"/>
          <p:nvPr/>
        </p:nvSpPr>
        <p:spPr>
          <a:xfrm>
            <a:off x="8928099" y="2572094"/>
            <a:ext cx="2356783"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Cat is Jess</a:t>
            </a:r>
          </a:p>
          <a:p>
            <a:r>
              <a:rPr lang="en-US" sz="1400" dirty="0">
                <a:solidFill>
                  <a:schemeClr val="bg1"/>
                </a:solidFill>
                <a:latin typeface="Consolas" panose="020B0609020204030204" pitchFamily="49" charset="0"/>
              </a:rPr>
              <a:t>Cat is Ron</a:t>
            </a:r>
          </a:p>
        </p:txBody>
      </p:sp>
      <p:sp>
        <p:nvSpPr>
          <p:cNvPr id="7" name="TextBox 6">
            <a:extLst>
              <a:ext uri="{FF2B5EF4-FFF2-40B4-BE49-F238E27FC236}">
                <a16:creationId xmlns:a16="http://schemas.microsoft.com/office/drawing/2014/main" id="{225D86E0-B105-B545-CA17-A4D1713BF3BB}"/>
              </a:ext>
            </a:extLst>
          </p:cNvPr>
          <p:cNvSpPr txBox="1"/>
          <p:nvPr/>
        </p:nvSpPr>
        <p:spPr>
          <a:xfrm>
            <a:off x="7729910" y="2572094"/>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A5EFD605-3C0F-9B7E-9290-B813E0E43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8998" y="902516"/>
            <a:ext cx="507544" cy="3795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42AF30-8AE4-EF76-ABAC-7D6BA18BF0E3}"/>
              </a:ext>
            </a:extLst>
          </p:cNvPr>
          <p:cNvSpPr txBox="1"/>
          <p:nvPr/>
        </p:nvSpPr>
        <p:spPr>
          <a:xfrm>
            <a:off x="4656138" y="3879670"/>
            <a:ext cx="6532583" cy="2078330"/>
          </a:xfrm>
          <a:prstGeom prst="rect">
            <a:avLst/>
          </a:prstGeom>
          <a:solidFill>
            <a:schemeClr val="tx1">
              <a:lumMod val="10000"/>
              <a:lumOff val="90000"/>
            </a:schemeClr>
          </a:solidFill>
        </p:spPr>
        <p:txBody>
          <a:bodyPr vert="horz" wrap="square" lIns="0" tIns="0" rIns="0" bIns="0" rtlCol="0" anchor="t" anchorCtr="0">
            <a:no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US" sz="1600" b="0" dirty="0">
                <a:solidFill>
                  <a:srgbClr val="007F00"/>
                </a:solidFill>
                <a:latin typeface="Consolas" panose="020B0609020204030204" pitchFamily="49" charset="0"/>
              </a:rPr>
              <a:t>    //</a:t>
            </a:r>
            <a:r>
              <a:rPr lang="en-US" sz="1600" b="1" dirty="0">
                <a:solidFill>
                  <a:srgbClr val="007F00"/>
                </a:solidFill>
                <a:latin typeface="Consolas" panose="020B0609020204030204" pitchFamily="49" charset="0"/>
              </a:rPr>
              <a:t>taking the first pair </a:t>
            </a:r>
            <a:r>
              <a:rPr lang="en-US" sz="1600" b="0" dirty="0">
                <a:solidFill>
                  <a:srgbClr val="007F00"/>
                </a:solidFill>
                <a:latin typeface="Consolas" panose="020B0609020204030204" pitchFamily="49" charset="0"/>
              </a:rPr>
              <a:t>being iterated</a:t>
            </a:r>
            <a:endParaRPr lang="en-US"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let</a:t>
            </a:r>
            <a:r>
              <a:rPr lang="en-US" sz="1600" b="0" dirty="0">
                <a:solidFill>
                  <a:srgbClr val="808080"/>
                </a:solidFill>
                <a:latin typeface="Consolas" panose="020B0609020204030204" pitchFamily="49" charset="0"/>
              </a:rPr>
              <a:t> </a:t>
            </a:r>
            <a:r>
              <a:rPr lang="en-US" sz="1600" b="0" dirty="0">
                <a:solidFill>
                  <a:srgbClr val="000000"/>
                </a:solidFill>
                <a:latin typeface="Consolas" panose="020B0609020204030204" pitchFamily="49" charset="0"/>
              </a:rPr>
              <a:t>cats</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a:t>
            </a:r>
            <a:r>
              <a:rPr lang="en-US" sz="1600" b="0" dirty="0" err="1">
                <a:solidFill>
                  <a:srgbClr val="7F007F"/>
                </a:solidFill>
                <a:latin typeface="Consolas" panose="020B0609020204030204" pitchFamily="49" charset="0"/>
              </a:rPr>
              <a:t>Frank"</a:t>
            </a:r>
            <a:r>
              <a:rPr lang="en-US" sz="1600" b="1" dirty="0" err="1">
                <a:solidFill>
                  <a:srgbClr val="000000"/>
                </a:solidFill>
                <a:latin typeface="Consolas" panose="020B0609020204030204" pitchFamily="49" charset="0"/>
              </a:rPr>
              <a:t>,</a:t>
            </a:r>
            <a:r>
              <a:rPr lang="en-US" sz="1600" b="0" dirty="0" err="1">
                <a:solidFill>
                  <a:srgbClr val="7F007F"/>
                </a:solidFill>
                <a:latin typeface="Consolas" panose="020B0609020204030204" pitchFamily="49" charset="0"/>
              </a:rPr>
              <a:t>"Jess"</a:t>
            </a:r>
            <a:r>
              <a:rPr lang="en-US" sz="1600" b="1" dirty="0" err="1">
                <a:solidFill>
                  <a:srgbClr val="000000"/>
                </a:solidFill>
                <a:latin typeface="Consolas" panose="020B0609020204030204" pitchFamily="49" charset="0"/>
              </a:rPr>
              <a:t>,</a:t>
            </a:r>
            <a:r>
              <a:rPr lang="en-US" sz="1600" b="0" dirty="0" err="1">
                <a:solidFill>
                  <a:srgbClr val="7F007F"/>
                </a:solidFill>
                <a:latin typeface="Consolas" panose="020B0609020204030204" pitchFamily="49" charset="0"/>
              </a:rPr>
              <a:t>"Ron","Phil</a:t>
            </a:r>
            <a:r>
              <a:rPr lang="en-US" sz="1600" b="0" dirty="0">
                <a:solidFill>
                  <a:srgbClr val="7F007F"/>
                </a:solidFill>
                <a:latin typeface="Consolas" panose="020B0609020204030204" pitchFamily="49" charset="0"/>
              </a:rPr>
              <a:t>"</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p>
          <a:p>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for</a:t>
            </a:r>
            <a:r>
              <a:rPr lang="en-US" sz="1600" b="0" dirty="0">
                <a:solidFill>
                  <a:srgbClr val="808080"/>
                </a:solidFill>
                <a:latin typeface="Consolas" panose="020B0609020204030204" pitchFamily="49" charset="0"/>
              </a:rPr>
              <a:t> </a:t>
            </a:r>
            <a:r>
              <a:rPr lang="en-US" sz="1600" b="0" dirty="0">
                <a:solidFill>
                  <a:srgbClr val="000000"/>
                </a:solidFill>
                <a:latin typeface="Consolas" panose="020B0609020204030204" pitchFamily="49" charset="0"/>
              </a:rPr>
              <a:t>cat</a:t>
            </a:r>
            <a:r>
              <a:rPr lang="en-US" sz="1600" b="0" dirty="0">
                <a:solidFill>
                  <a:srgbClr val="808080"/>
                </a:solidFill>
                <a:latin typeface="Consolas" panose="020B0609020204030204" pitchFamily="49" charset="0"/>
              </a:rPr>
              <a:t> </a:t>
            </a:r>
            <a:r>
              <a:rPr lang="en-US" sz="1600" b="1" dirty="0">
                <a:solidFill>
                  <a:srgbClr val="00007F"/>
                </a:solidFill>
                <a:latin typeface="Consolas" panose="020B0609020204030204" pitchFamily="49" charset="0"/>
              </a:rPr>
              <a:t>in</a:t>
            </a:r>
            <a:r>
              <a:rPr lang="en-US" sz="1600" b="0" dirty="0">
                <a:solidFill>
                  <a:srgbClr val="808080"/>
                </a:solidFill>
                <a:latin typeface="Consolas" panose="020B0609020204030204" pitchFamily="49" charset="0"/>
              </a:rPr>
              <a:t> </a:t>
            </a:r>
            <a:r>
              <a:rPr lang="en-US" sz="1600" b="0" dirty="0" err="1">
                <a:solidFill>
                  <a:srgbClr val="000000"/>
                </a:solidFill>
                <a:latin typeface="Consolas" panose="020B0609020204030204" pitchFamily="49" charset="0"/>
              </a:rPr>
              <a:t>cats</a:t>
            </a:r>
            <a:r>
              <a:rPr lang="en-US" sz="1600" b="1" dirty="0" err="1">
                <a:solidFill>
                  <a:srgbClr val="000000"/>
                </a:solidFill>
                <a:latin typeface="Consolas" panose="020B0609020204030204" pitchFamily="49" charset="0"/>
              </a:rPr>
              <a:t>.</a:t>
            </a:r>
            <a:r>
              <a:rPr lang="en-US" sz="1600" b="0" dirty="0" err="1">
                <a:solidFill>
                  <a:srgbClr val="000000"/>
                </a:solidFill>
                <a:latin typeface="Consolas" panose="020B0609020204030204" pitchFamily="49" charset="0"/>
              </a:rPr>
              <a:t>iter</a:t>
            </a:r>
            <a:r>
              <a:rPr lang="en-US" sz="1600" b="1" dirty="0">
                <a:solidFill>
                  <a:srgbClr val="000000"/>
                </a:solidFill>
                <a:latin typeface="Consolas" panose="020B0609020204030204" pitchFamily="49" charset="0"/>
              </a:rPr>
              <a:t>().</a:t>
            </a:r>
            <a:r>
              <a:rPr lang="en-US" sz="1600" dirty="0">
                <a:solidFill>
                  <a:srgbClr val="000000"/>
                </a:solidFill>
                <a:highlight>
                  <a:srgbClr val="FFFF00"/>
                </a:highlight>
                <a:latin typeface="Consolas" panose="020B0609020204030204" pitchFamily="49" charset="0"/>
              </a:rPr>
              <a:t>take</a:t>
            </a:r>
            <a:r>
              <a:rPr lang="en-US" sz="1600" b="1" dirty="0">
                <a:solidFill>
                  <a:srgbClr val="000000"/>
                </a:solidFill>
                <a:highlight>
                  <a:srgbClr val="FFFF00"/>
                </a:highlight>
                <a:latin typeface="Consolas" panose="020B0609020204030204" pitchFamily="49" charset="0"/>
              </a:rPr>
              <a:t>(</a:t>
            </a:r>
            <a:r>
              <a:rPr lang="en-US" sz="1600" b="1" dirty="0">
                <a:solidFill>
                  <a:srgbClr val="007F7F"/>
                </a:solidFill>
                <a:highlight>
                  <a:srgbClr val="FFFF00"/>
                </a:highlight>
                <a:latin typeface="Consolas" panose="020B0609020204030204" pitchFamily="49" charset="0"/>
              </a:rPr>
              <a:t>2</a:t>
            </a:r>
            <a:r>
              <a:rPr lang="en-US" sz="1600" b="1" dirty="0">
                <a:solidFill>
                  <a:srgbClr val="000000"/>
                </a:solidFill>
                <a:highlight>
                  <a:srgbClr val="FFFF00"/>
                </a:highlight>
                <a:latin typeface="Consolas" panose="020B0609020204030204" pitchFamily="49" charset="0"/>
              </a:rPr>
              <a:t>)</a:t>
            </a:r>
            <a:r>
              <a:rPr lang="en-US" sz="1600" b="0" dirty="0">
                <a:solidFill>
                  <a:srgbClr val="808080"/>
                </a:solidFill>
                <a:latin typeface="Consolas" panose="020B0609020204030204" pitchFamily="49" charset="0"/>
              </a:rPr>
              <a:t> </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7F7F00"/>
                </a:solidFill>
                <a:latin typeface="Consolas" panose="020B0609020204030204" pitchFamily="49" charset="0"/>
              </a:rPr>
              <a:t>println</a:t>
            </a:r>
            <a:r>
              <a:rPr lang="en-GB" sz="1600" b="0" dirty="0">
                <a:solidFill>
                  <a:srgbClr val="7F7F0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"Cat is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cat</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BC6E19FF-3EB8-45D8-CD96-1876C8DBF586}"/>
              </a:ext>
            </a:extLst>
          </p:cNvPr>
          <p:cNvSpPr txBox="1"/>
          <p:nvPr/>
        </p:nvSpPr>
        <p:spPr>
          <a:xfrm>
            <a:off x="8928099" y="5551763"/>
            <a:ext cx="2356783"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Cat is Frank </a:t>
            </a:r>
          </a:p>
          <a:p>
            <a:r>
              <a:rPr lang="en-US" sz="1400" dirty="0">
                <a:solidFill>
                  <a:schemeClr val="bg1"/>
                </a:solidFill>
                <a:latin typeface="Consolas" panose="020B0609020204030204" pitchFamily="49" charset="0"/>
              </a:rPr>
              <a:t>Cat is Jess</a:t>
            </a:r>
          </a:p>
        </p:txBody>
      </p:sp>
      <p:sp>
        <p:nvSpPr>
          <p:cNvPr id="10" name="TextBox 9">
            <a:extLst>
              <a:ext uri="{FF2B5EF4-FFF2-40B4-BE49-F238E27FC236}">
                <a16:creationId xmlns:a16="http://schemas.microsoft.com/office/drawing/2014/main" id="{AC6C112E-6F2F-2F36-DCB1-88E386491227}"/>
              </a:ext>
            </a:extLst>
          </p:cNvPr>
          <p:cNvSpPr txBox="1"/>
          <p:nvPr/>
        </p:nvSpPr>
        <p:spPr>
          <a:xfrm>
            <a:off x="7729910" y="5551763"/>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11" name="Picture 2" descr="Rust Programming language Logo Machine learning Haskell, crab, animals ...">
            <a:extLst>
              <a:ext uri="{FF2B5EF4-FFF2-40B4-BE49-F238E27FC236}">
                <a16:creationId xmlns:a16="http://schemas.microsoft.com/office/drawing/2014/main" id="{D4A8A824-B2D7-BDDB-B427-7C1D41F26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220" y="387967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774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C78DC-3EEB-CA69-EC30-6199F5B12811}"/>
              </a:ext>
            </a:extLst>
          </p:cNvPr>
          <p:cNvSpPr>
            <a:spLocks noGrp="1"/>
          </p:cNvSpPr>
          <p:nvPr>
            <p:ph type="body" sz="quarter" idx="10"/>
          </p:nvPr>
        </p:nvSpPr>
        <p:spPr/>
        <p:txBody>
          <a:bodyPr/>
          <a:lstStyle/>
          <a:p>
            <a:r>
              <a:rPr lang="en-GB" cap="none" dirty="0"/>
              <a:t>Building a Custom Iterator (1)</a:t>
            </a:r>
          </a:p>
        </p:txBody>
      </p:sp>
      <p:sp>
        <p:nvSpPr>
          <p:cNvPr id="3" name="Text Placeholder 2">
            <a:extLst>
              <a:ext uri="{FF2B5EF4-FFF2-40B4-BE49-F238E27FC236}">
                <a16:creationId xmlns:a16="http://schemas.microsoft.com/office/drawing/2014/main" id="{99CA9740-4995-B01B-103B-296B349E2E53}"/>
              </a:ext>
            </a:extLst>
          </p:cNvPr>
          <p:cNvSpPr>
            <a:spLocks noGrp="1"/>
          </p:cNvSpPr>
          <p:nvPr>
            <p:ph type="body" sz="quarter" idx="15"/>
          </p:nvPr>
        </p:nvSpPr>
        <p:spPr>
          <a:xfrm>
            <a:off x="4775880" y="448647"/>
            <a:ext cx="6836999" cy="531067"/>
          </a:xfrm>
        </p:spPr>
        <p:txBody>
          <a:bodyPr/>
          <a:lstStyle/>
          <a:p>
            <a:r>
              <a:rPr lang="en-GB" b="1" dirty="0"/>
              <a:t>The following code creates a custom iterator for prime numbers using familiar elements…</a:t>
            </a:r>
          </a:p>
          <a:p>
            <a:endParaRPr lang="en-GB" dirty="0"/>
          </a:p>
          <a:p>
            <a:endParaRPr lang="en-GB" dirty="0"/>
          </a:p>
        </p:txBody>
      </p:sp>
      <p:sp>
        <p:nvSpPr>
          <p:cNvPr id="4" name="TextBox 3">
            <a:extLst>
              <a:ext uri="{FF2B5EF4-FFF2-40B4-BE49-F238E27FC236}">
                <a16:creationId xmlns:a16="http://schemas.microsoft.com/office/drawing/2014/main" id="{0741A639-5BA4-4B8B-134E-F366A7576344}"/>
              </a:ext>
            </a:extLst>
          </p:cNvPr>
          <p:cNvSpPr txBox="1"/>
          <p:nvPr/>
        </p:nvSpPr>
        <p:spPr>
          <a:xfrm>
            <a:off x="4775880" y="1282045"/>
            <a:ext cx="6532583" cy="3838595"/>
          </a:xfrm>
          <a:prstGeom prst="rect">
            <a:avLst/>
          </a:prstGeom>
          <a:solidFill>
            <a:schemeClr val="tx1">
              <a:lumMod val="10000"/>
              <a:lumOff val="90000"/>
            </a:schemeClr>
          </a:solidFill>
        </p:spPr>
        <p:txBody>
          <a:bodyPr vert="horz" wrap="square" lIns="0" tIns="0" rIns="0" bIns="0" rtlCol="0" anchor="t" anchorCtr="0">
            <a:noAutofit/>
          </a:bodyPr>
          <a:lstStyle/>
          <a:p>
            <a:r>
              <a:rPr lang="en-US" sz="1800" dirty="0">
                <a:solidFill>
                  <a:srgbClr val="007F00"/>
                </a:solidFill>
                <a:latin typeface="Consolas" panose="020B0609020204030204" pitchFamily="49" charset="0"/>
              </a:rPr>
              <a:t>//tried, readable and tested (but not quick!)</a:t>
            </a:r>
            <a:endParaRPr lang="en-US" sz="1800" dirty="0">
              <a:solidFill>
                <a:srgbClr val="808080"/>
              </a:solidFill>
              <a:latin typeface="Consolas" panose="020B0609020204030204" pitchFamily="49" charset="0"/>
            </a:endParaRPr>
          </a:p>
          <a:p>
            <a:r>
              <a:rPr lang="nl-NL" sz="1800" b="1" dirty="0">
                <a:solidFill>
                  <a:srgbClr val="00007F"/>
                </a:solidFill>
                <a:latin typeface="Consolas" panose="020B0609020204030204" pitchFamily="49" charset="0"/>
              </a:rPr>
              <a:t>fn</a:t>
            </a:r>
            <a:r>
              <a:rPr lang="nl-NL" sz="1800" b="0" dirty="0">
                <a:solidFill>
                  <a:srgbClr val="808080"/>
                </a:solidFill>
                <a:latin typeface="Consolas" panose="020B0609020204030204" pitchFamily="49" charset="0"/>
              </a:rPr>
              <a:t> </a:t>
            </a:r>
            <a:r>
              <a:rPr lang="nl-NL" sz="1800" b="0" dirty="0">
                <a:solidFill>
                  <a:srgbClr val="000000"/>
                </a:solidFill>
                <a:latin typeface="Consolas" panose="020B0609020204030204" pitchFamily="49" charset="0"/>
              </a:rPr>
              <a:t>is_prime</a:t>
            </a:r>
            <a:r>
              <a:rPr lang="nl-NL" sz="1800" b="1" dirty="0">
                <a:solidFill>
                  <a:srgbClr val="000000"/>
                </a:solidFill>
                <a:latin typeface="Consolas" panose="020B0609020204030204" pitchFamily="49" charset="0"/>
              </a:rPr>
              <a:t>(</a:t>
            </a:r>
            <a:r>
              <a:rPr lang="nl-NL" sz="1800" b="0" dirty="0">
                <a:solidFill>
                  <a:srgbClr val="000000"/>
                </a:solidFill>
                <a:latin typeface="Consolas" panose="020B0609020204030204" pitchFamily="49" charset="0"/>
              </a:rPr>
              <a:t>num</a:t>
            </a:r>
            <a:r>
              <a:rPr lang="nl-NL" sz="1800" b="1" dirty="0">
                <a:solidFill>
                  <a:srgbClr val="000000"/>
                </a:solidFill>
                <a:latin typeface="Consolas" panose="020B0609020204030204" pitchFamily="49" charset="0"/>
              </a:rPr>
              <a:t>:</a:t>
            </a:r>
            <a:r>
              <a:rPr lang="nl-NL" sz="1800" b="0" dirty="0">
                <a:solidFill>
                  <a:srgbClr val="808080"/>
                </a:solidFill>
                <a:latin typeface="Consolas" panose="020B0609020204030204" pitchFamily="49" charset="0"/>
              </a:rPr>
              <a:t> </a:t>
            </a:r>
            <a:r>
              <a:rPr lang="nl-NL" sz="1800" b="1" dirty="0">
                <a:solidFill>
                  <a:srgbClr val="00007F"/>
                </a:solidFill>
                <a:latin typeface="Consolas" panose="020B0609020204030204" pitchFamily="49" charset="0"/>
              </a:rPr>
              <a:t>u32</a:t>
            </a:r>
            <a:r>
              <a:rPr lang="nl-NL" sz="1800" b="1" dirty="0">
                <a:solidFill>
                  <a:srgbClr val="000000"/>
                </a:solidFill>
                <a:latin typeface="Consolas" panose="020B0609020204030204" pitchFamily="49" charset="0"/>
              </a:rPr>
              <a:t>)</a:t>
            </a:r>
            <a:r>
              <a:rPr lang="nl-NL" sz="1800" b="0" dirty="0">
                <a:solidFill>
                  <a:srgbClr val="808080"/>
                </a:solidFill>
                <a:latin typeface="Consolas" panose="020B0609020204030204" pitchFamily="49" charset="0"/>
              </a:rPr>
              <a:t> </a:t>
            </a:r>
            <a:r>
              <a:rPr lang="nl-NL" sz="1800" b="1" dirty="0">
                <a:solidFill>
                  <a:srgbClr val="000000"/>
                </a:solidFill>
                <a:latin typeface="Consolas" panose="020B0609020204030204" pitchFamily="49" charset="0"/>
              </a:rPr>
              <a:t>-&gt;</a:t>
            </a:r>
            <a:r>
              <a:rPr lang="nl-NL" sz="1800" b="0" dirty="0">
                <a:solidFill>
                  <a:srgbClr val="808080"/>
                </a:solidFill>
                <a:latin typeface="Consolas" panose="020B0609020204030204" pitchFamily="49" charset="0"/>
              </a:rPr>
              <a:t> </a:t>
            </a:r>
            <a:r>
              <a:rPr lang="nl-NL" sz="1800" b="1" dirty="0">
                <a:solidFill>
                  <a:srgbClr val="00007F"/>
                </a:solidFill>
                <a:latin typeface="Consolas" panose="020B0609020204030204" pitchFamily="49" charset="0"/>
              </a:rPr>
              <a:t>bool</a:t>
            </a:r>
            <a:r>
              <a:rPr lang="nl-NL" sz="1800" b="0" dirty="0">
                <a:solidFill>
                  <a:srgbClr val="808080"/>
                </a:solidFill>
                <a:latin typeface="Consolas" panose="020B0609020204030204" pitchFamily="49" charset="0"/>
              </a:rPr>
              <a:t> </a:t>
            </a:r>
            <a:r>
              <a:rPr lang="nl-NL" sz="1800" b="1" dirty="0">
                <a:solidFill>
                  <a:srgbClr val="000000"/>
                </a:solidFill>
                <a:latin typeface="Consolas" panose="020B0609020204030204" pitchFamily="49" charset="0"/>
              </a:rPr>
              <a:t>{</a:t>
            </a:r>
            <a:endParaRPr lang="nl-NL"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//special case</a:t>
            </a:r>
            <a:endParaRPr lang="en-GB" sz="1800" b="0" dirty="0">
              <a:solidFill>
                <a:srgbClr val="808080"/>
              </a:solidFill>
              <a:latin typeface="Consolas" panose="020B0609020204030204" pitchFamily="49" charset="0"/>
            </a:endParaRPr>
          </a:p>
          <a:p>
            <a:r>
              <a:rPr lang="en-GB"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if</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num</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&lt;=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1</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return</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false</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for</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i</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in</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2</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num</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if</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num</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i</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0</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return</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false</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true</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93076509-3549-2601-45BA-A8B2CA895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40" y="128456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02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C78DC-3EEB-CA69-EC30-6199F5B12811}"/>
              </a:ext>
            </a:extLst>
          </p:cNvPr>
          <p:cNvSpPr>
            <a:spLocks noGrp="1"/>
          </p:cNvSpPr>
          <p:nvPr>
            <p:ph type="body" sz="quarter" idx="10"/>
          </p:nvPr>
        </p:nvSpPr>
        <p:spPr/>
        <p:txBody>
          <a:bodyPr/>
          <a:lstStyle/>
          <a:p>
            <a:r>
              <a:rPr lang="en-GB" cap="none" dirty="0"/>
              <a:t>Building a Custom Iterator (2)</a:t>
            </a:r>
          </a:p>
        </p:txBody>
      </p:sp>
      <p:sp>
        <p:nvSpPr>
          <p:cNvPr id="3" name="Text Placeholder 2">
            <a:extLst>
              <a:ext uri="{FF2B5EF4-FFF2-40B4-BE49-F238E27FC236}">
                <a16:creationId xmlns:a16="http://schemas.microsoft.com/office/drawing/2014/main" id="{99CA9740-4995-B01B-103B-296B349E2E53}"/>
              </a:ext>
            </a:extLst>
          </p:cNvPr>
          <p:cNvSpPr>
            <a:spLocks noGrp="1"/>
          </p:cNvSpPr>
          <p:nvPr>
            <p:ph type="body" sz="quarter" idx="15"/>
          </p:nvPr>
        </p:nvSpPr>
        <p:spPr>
          <a:xfrm>
            <a:off x="4775880" y="448647"/>
            <a:ext cx="6836999" cy="5124792"/>
          </a:xfrm>
        </p:spPr>
        <p:txBody>
          <a:bodyPr/>
          <a:lstStyle/>
          <a:p>
            <a:r>
              <a:rPr lang="en-GB" b="1" dirty="0"/>
              <a:t>This code:</a:t>
            </a:r>
          </a:p>
          <a:p>
            <a:pPr marL="342900" indent="-342900">
              <a:buAutoNum type="arabicPeriod"/>
            </a:pPr>
            <a:r>
              <a:rPr lang="en-GB" b="1" dirty="0"/>
              <a:t>creates a structure containing current and next values in the prime number sequence</a:t>
            </a:r>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pPr marL="342900" indent="-342900">
              <a:buAutoNum type="arabicPeriod"/>
            </a:pPr>
            <a:endParaRPr lang="en-GB" b="1" dirty="0"/>
          </a:p>
          <a:p>
            <a:r>
              <a:rPr lang="en-GB" b="1" dirty="0"/>
              <a:t>2. Implements a new method called for any fresh instance of a Prime structure, with appropriate "starting" values.</a:t>
            </a:r>
          </a:p>
          <a:p>
            <a:endParaRPr lang="en-GB" dirty="0"/>
          </a:p>
          <a:p>
            <a:endParaRPr lang="en-GB" dirty="0"/>
          </a:p>
        </p:txBody>
      </p:sp>
      <p:sp>
        <p:nvSpPr>
          <p:cNvPr id="4" name="TextBox 3">
            <a:extLst>
              <a:ext uri="{FF2B5EF4-FFF2-40B4-BE49-F238E27FC236}">
                <a16:creationId xmlns:a16="http://schemas.microsoft.com/office/drawing/2014/main" id="{0741A639-5BA4-4B8B-134E-F366A7576344}"/>
              </a:ext>
            </a:extLst>
          </p:cNvPr>
          <p:cNvSpPr txBox="1"/>
          <p:nvPr/>
        </p:nvSpPr>
        <p:spPr>
          <a:xfrm>
            <a:off x="4775880" y="1504961"/>
            <a:ext cx="6532583" cy="3289954"/>
          </a:xfrm>
          <a:prstGeom prst="rect">
            <a:avLst/>
          </a:prstGeom>
          <a:solidFill>
            <a:schemeClr val="tx1">
              <a:lumMod val="10000"/>
              <a:lumOff val="90000"/>
            </a:schemeClr>
          </a:solidFill>
        </p:spPr>
        <p:txBody>
          <a:bodyPr vert="horz" wrap="square" lIns="0" tIns="0" rIns="0" bIns="0" rtlCol="0" anchor="t" anchorCtr="0">
            <a:noAutofit/>
          </a:bodyPr>
          <a:lstStyle/>
          <a:p>
            <a:r>
              <a:rPr lang="en-GB" sz="1600" b="1" dirty="0">
                <a:solidFill>
                  <a:srgbClr val="00007F"/>
                </a:solidFill>
                <a:latin typeface="Consolas" panose="020B0609020204030204" pitchFamily="49" charset="0"/>
              </a:rPr>
              <a:t>pub</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struct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Prime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0000"/>
                </a:solidFill>
                <a:latin typeface="Consolas" panose="020B0609020204030204" pitchFamily="49" charset="0"/>
              </a:rPr>
              <a:t>curr</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u32</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next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u32</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endParaRPr lang="en-GB" sz="1600" b="0" dirty="0">
              <a:solidFill>
                <a:srgbClr val="808080"/>
              </a:solidFill>
              <a:latin typeface="Consolas" panose="020B0609020204030204" pitchFamily="49" charset="0"/>
            </a:endParaRPr>
          </a:p>
          <a:p>
            <a:r>
              <a:rPr lang="en-GB" sz="1600" b="1" dirty="0" err="1">
                <a:solidFill>
                  <a:srgbClr val="00007F"/>
                </a:solidFill>
                <a:latin typeface="Consolas" panose="020B0609020204030204" pitchFamily="49" charset="0"/>
              </a:rPr>
              <a:t>impl</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Prime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pub</a:t>
            </a:r>
            <a:r>
              <a:rPr lang="en-GB" sz="1600" b="0" dirty="0">
                <a:solidFill>
                  <a:srgbClr val="808080"/>
                </a:solidFill>
                <a:latin typeface="Consolas" panose="020B0609020204030204" pitchFamily="49" charset="0"/>
              </a:rPr>
              <a:t> </a:t>
            </a:r>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new</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-&gt;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Prime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Prime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0000"/>
                </a:solidFill>
                <a:latin typeface="Consolas" panose="020B0609020204030204" pitchFamily="49" charset="0"/>
              </a:rPr>
              <a:t>curr</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7F7F"/>
                </a:solidFill>
                <a:latin typeface="Consolas" panose="020B0609020204030204" pitchFamily="49" charset="0"/>
              </a:rPr>
              <a:t>2</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next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7F7F"/>
                </a:solidFill>
                <a:latin typeface="Consolas" panose="020B0609020204030204" pitchFamily="49" charset="0"/>
              </a:rPr>
              <a:t>3</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endParaRPr lang="en-GB" sz="1600" b="0" dirty="0">
              <a:solidFill>
                <a:srgbClr val="808080"/>
              </a:solidFill>
              <a:latin typeface="Consolas" panose="020B0609020204030204" pitchFamily="49" charset="0"/>
            </a:endParaRPr>
          </a:p>
          <a:p>
            <a:endParaRPr lang="en-GB" sz="1600" dirty="0">
              <a:solidFill>
                <a:srgbClr val="000000"/>
              </a:solidFill>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93076509-3549-2601-45BA-A8B2CA895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8740" y="128456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15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C78DC-3EEB-CA69-EC30-6199F5B12811}"/>
              </a:ext>
            </a:extLst>
          </p:cNvPr>
          <p:cNvSpPr>
            <a:spLocks noGrp="1"/>
          </p:cNvSpPr>
          <p:nvPr>
            <p:ph type="body" sz="quarter" idx="10"/>
          </p:nvPr>
        </p:nvSpPr>
        <p:spPr/>
        <p:txBody>
          <a:bodyPr/>
          <a:lstStyle/>
          <a:p>
            <a:r>
              <a:rPr lang="en-GB" cap="none" dirty="0"/>
              <a:t>Building a Custom Iterator (3)</a:t>
            </a:r>
          </a:p>
        </p:txBody>
      </p:sp>
      <p:sp>
        <p:nvSpPr>
          <p:cNvPr id="3" name="Text Placeholder 2">
            <a:extLst>
              <a:ext uri="{FF2B5EF4-FFF2-40B4-BE49-F238E27FC236}">
                <a16:creationId xmlns:a16="http://schemas.microsoft.com/office/drawing/2014/main" id="{99CA9740-4995-B01B-103B-296B349E2E53}"/>
              </a:ext>
            </a:extLst>
          </p:cNvPr>
          <p:cNvSpPr>
            <a:spLocks noGrp="1"/>
          </p:cNvSpPr>
          <p:nvPr>
            <p:ph type="body" sz="quarter" idx="15"/>
          </p:nvPr>
        </p:nvSpPr>
        <p:spPr>
          <a:xfrm>
            <a:off x="4775880" y="448647"/>
            <a:ext cx="6836999" cy="531067"/>
          </a:xfrm>
        </p:spPr>
        <p:txBody>
          <a:bodyPr/>
          <a:lstStyle/>
          <a:p>
            <a:r>
              <a:rPr lang="en-GB" b="1" dirty="0"/>
              <a:t>The next section of code implements the iterator for the structure, calling the "</a:t>
            </a:r>
            <a:r>
              <a:rPr lang="en-GB" b="1" dirty="0" err="1"/>
              <a:t>is_prime</a:t>
            </a:r>
            <a:r>
              <a:rPr lang="en-GB" b="1" dirty="0"/>
              <a:t>" function and updating its structures data fields…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Once it finds the next prime, it yields it…</a:t>
            </a:r>
          </a:p>
          <a:p>
            <a:endParaRPr lang="en-GB" dirty="0"/>
          </a:p>
          <a:p>
            <a:endParaRPr lang="en-GB" dirty="0"/>
          </a:p>
        </p:txBody>
      </p:sp>
      <p:sp>
        <p:nvSpPr>
          <p:cNvPr id="4" name="TextBox 3">
            <a:extLst>
              <a:ext uri="{FF2B5EF4-FFF2-40B4-BE49-F238E27FC236}">
                <a16:creationId xmlns:a16="http://schemas.microsoft.com/office/drawing/2014/main" id="{0741A639-5BA4-4B8B-134E-F366A7576344}"/>
              </a:ext>
            </a:extLst>
          </p:cNvPr>
          <p:cNvSpPr txBox="1"/>
          <p:nvPr/>
        </p:nvSpPr>
        <p:spPr>
          <a:xfrm>
            <a:off x="4775880" y="1543303"/>
            <a:ext cx="6532583" cy="4491737"/>
          </a:xfrm>
          <a:prstGeom prst="rect">
            <a:avLst/>
          </a:prstGeom>
          <a:solidFill>
            <a:schemeClr val="tx1">
              <a:lumMod val="10000"/>
              <a:lumOff val="90000"/>
            </a:schemeClr>
          </a:solidFill>
        </p:spPr>
        <p:txBody>
          <a:bodyPr vert="horz" wrap="square" lIns="0" tIns="0" rIns="0" bIns="0" rtlCol="0" anchor="t" anchorCtr="0">
            <a:noAutofit/>
          </a:bodyPr>
          <a:lstStyle/>
          <a:p>
            <a:r>
              <a:rPr lang="en-GB" sz="1800" b="1" dirty="0" err="1">
                <a:solidFill>
                  <a:srgbClr val="00007F"/>
                </a:solidFill>
                <a:latin typeface="Consolas" panose="020B0609020204030204" pitchFamily="49" charset="0"/>
              </a:rPr>
              <a:t>impl</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Iterator</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for</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Prime</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type</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Item</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u32</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err="1">
                <a:solidFill>
                  <a:srgbClr val="00007F"/>
                </a:solidFill>
                <a:latin typeface="Consolas" panose="020B0609020204030204" pitchFamily="49" charset="0"/>
              </a:rPr>
              <a:t>fn</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next</a:t>
            </a:r>
            <a:r>
              <a:rPr lang="en-US" sz="1800" b="1" dirty="0">
                <a:solidFill>
                  <a:srgbClr val="000000"/>
                </a:solidFill>
                <a:latin typeface="Consolas" panose="020B0609020204030204" pitchFamily="49" charset="0"/>
              </a:rPr>
              <a:t>(&amp;</a:t>
            </a:r>
            <a:r>
              <a:rPr lang="en-US" sz="1800" b="1" dirty="0">
                <a:solidFill>
                  <a:srgbClr val="00007F"/>
                </a:solidFill>
                <a:latin typeface="Consolas" panose="020B0609020204030204" pitchFamily="49" charset="0"/>
              </a:rPr>
              <a:t>mut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self</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1" dirty="0">
                <a:solidFill>
                  <a:srgbClr val="000000"/>
                </a:solidFill>
                <a:latin typeface="Consolas" panose="020B0609020204030204" pitchFamily="49" charset="0"/>
              </a:rPr>
              <a:t>&lt;</a:t>
            </a:r>
            <a:r>
              <a:rPr lang="en-US" sz="1800" b="0" dirty="0">
                <a:solidFill>
                  <a:srgbClr val="00007F"/>
                </a:solidFill>
                <a:latin typeface="Consolas" panose="020B0609020204030204" pitchFamily="49" charset="0"/>
              </a:rPr>
              <a:t>Self</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Item</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prime</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err="1">
                <a:solidFill>
                  <a:srgbClr val="00007F"/>
                </a:solidFill>
                <a:latin typeface="Consolas" panose="020B0609020204030204" pitchFamily="49" charset="0"/>
              </a:rPr>
              <a:t>self</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curr</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err="1">
                <a:solidFill>
                  <a:srgbClr val="00007F"/>
                </a:solidFill>
                <a:latin typeface="Consolas" panose="020B0609020204030204" pitchFamily="49" charset="0"/>
              </a:rPr>
              <a:t>self</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curr</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err="1">
                <a:solidFill>
                  <a:srgbClr val="00007F"/>
                </a:solidFill>
                <a:latin typeface="Consolas" panose="020B0609020204030204" pitchFamily="49" charset="0"/>
              </a:rPr>
              <a:t>self</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next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loop</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err="1">
                <a:solidFill>
                  <a:srgbClr val="00007F"/>
                </a:solidFill>
                <a:latin typeface="Consolas" panose="020B0609020204030204" pitchFamily="49" charset="0"/>
              </a:rPr>
              <a:t>self</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next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1</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if</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is_prime</a:t>
            </a:r>
            <a:r>
              <a:rPr lang="en-US" sz="1800" b="1" dirty="0">
                <a:solidFill>
                  <a:srgbClr val="000000"/>
                </a:solidFill>
                <a:latin typeface="Consolas" panose="020B0609020204030204" pitchFamily="49" charset="0"/>
              </a:rPr>
              <a:t>(</a:t>
            </a:r>
            <a:r>
              <a:rPr lang="en-US" sz="1800" b="1" dirty="0" err="1">
                <a:solidFill>
                  <a:srgbClr val="00007F"/>
                </a:solidFill>
                <a:latin typeface="Consolas" panose="020B0609020204030204" pitchFamily="49" charset="0"/>
              </a:rPr>
              <a:t>self</a:t>
            </a:r>
            <a:r>
              <a:rPr lang="en-US" sz="1800" b="1" dirty="0" err="1">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next</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break</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 technically there's no end sequence so…</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Some</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prime</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93076509-3549-2601-45BA-A8B2CA895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40" y="154581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356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c 26">
            <a:extLst>
              <a:ext uri="{FF2B5EF4-FFF2-40B4-BE49-F238E27FC236}">
                <a16:creationId xmlns:a16="http://schemas.microsoft.com/office/drawing/2014/main" id="{7CD2178A-76AA-4AF1-9FD1-4E9E1C6F6731}"/>
              </a:ext>
            </a:extLst>
          </p:cNvPr>
          <p:cNvSpPr/>
          <p:nvPr/>
        </p:nvSpPr>
        <p:spPr>
          <a:xfrm rot="5400000">
            <a:off x="9994248" y="2011987"/>
            <a:ext cx="455637" cy="3296145"/>
          </a:xfrm>
          <a:prstGeom prst="arc">
            <a:avLst>
              <a:gd name="adj1" fmla="val 15927234"/>
              <a:gd name="adj2" fmla="val 5724996"/>
            </a:avLst>
          </a:prstGeom>
          <a:ln>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ext Placeholder 1">
            <a:extLst>
              <a:ext uri="{FF2B5EF4-FFF2-40B4-BE49-F238E27FC236}">
                <a16:creationId xmlns:a16="http://schemas.microsoft.com/office/drawing/2014/main" id="{0B949032-893C-4D49-B45C-042C3811E475}"/>
              </a:ext>
            </a:extLst>
          </p:cNvPr>
          <p:cNvSpPr>
            <a:spLocks noGrp="1"/>
          </p:cNvSpPr>
          <p:nvPr>
            <p:ph type="body" sz="quarter" idx="10"/>
          </p:nvPr>
        </p:nvSpPr>
        <p:spPr/>
        <p:txBody>
          <a:bodyPr/>
          <a:lstStyle/>
          <a:p>
            <a:r>
              <a:rPr lang="en-GB" cap="none" dirty="0"/>
              <a:t>C Program Flow – an Overview</a:t>
            </a:r>
          </a:p>
        </p:txBody>
      </p:sp>
      <p:sp>
        <p:nvSpPr>
          <p:cNvPr id="3" name="Text Placeholder 2">
            <a:extLst>
              <a:ext uri="{FF2B5EF4-FFF2-40B4-BE49-F238E27FC236}">
                <a16:creationId xmlns:a16="http://schemas.microsoft.com/office/drawing/2014/main" id="{4B30229C-293C-449C-B09C-466F728742BA}"/>
              </a:ext>
            </a:extLst>
          </p:cNvPr>
          <p:cNvSpPr>
            <a:spLocks noGrp="1"/>
          </p:cNvSpPr>
          <p:nvPr>
            <p:ph type="body" sz="quarter" idx="15"/>
          </p:nvPr>
        </p:nvSpPr>
        <p:spPr>
          <a:xfrm>
            <a:off x="4757738" y="345928"/>
            <a:ext cx="6262563" cy="4094163"/>
          </a:xfrm>
        </p:spPr>
        <p:txBody>
          <a:bodyPr/>
          <a:lstStyle/>
          <a:p>
            <a:r>
              <a:rPr lang="en-GB" b="1" dirty="0"/>
              <a:t>C has many reserved words dedicated to controlling a program's execution flow:</a:t>
            </a:r>
          </a:p>
          <a:p>
            <a:endParaRPr lang="en-GB" dirty="0"/>
          </a:p>
          <a:p>
            <a:r>
              <a:rPr lang="en-GB" dirty="0"/>
              <a:t>Common selection reserved words:</a:t>
            </a:r>
          </a:p>
          <a:p>
            <a:pPr marL="285750" indent="-285750">
              <a:buFont typeface="Arial" panose="020B0604020202020204" pitchFamily="34" charset="0"/>
              <a:buChar char="•"/>
            </a:pPr>
            <a:r>
              <a:rPr lang="en-GB" b="1" dirty="0">
                <a:latin typeface="Consolas" panose="020B0609020204030204" pitchFamily="49" charset="0"/>
              </a:rPr>
              <a:t>if</a:t>
            </a:r>
          </a:p>
          <a:p>
            <a:pPr marL="285750" indent="-285750">
              <a:buFont typeface="Arial" panose="020B0604020202020204" pitchFamily="34" charset="0"/>
              <a:buChar char="•"/>
            </a:pPr>
            <a:r>
              <a:rPr lang="en-GB" b="1" dirty="0">
                <a:latin typeface="Consolas" panose="020B0609020204030204" pitchFamily="49" charset="0"/>
              </a:rPr>
              <a:t>else</a:t>
            </a:r>
          </a:p>
          <a:p>
            <a:pPr marL="285750" indent="-285750">
              <a:buFont typeface="Arial" panose="020B0604020202020204" pitchFamily="34" charset="0"/>
              <a:buChar char="•"/>
            </a:pPr>
            <a:r>
              <a:rPr lang="en-GB" b="1" dirty="0">
                <a:latin typeface="Consolas" panose="020B0609020204030204" pitchFamily="49" charset="0"/>
              </a:rPr>
              <a:t>switch</a:t>
            </a:r>
          </a:p>
          <a:p>
            <a:endParaRPr lang="en-GB" dirty="0"/>
          </a:p>
          <a:p>
            <a:r>
              <a:rPr lang="en-GB" dirty="0"/>
              <a:t>Common iteration reserved words:</a:t>
            </a:r>
          </a:p>
          <a:p>
            <a:pPr marL="285750" indent="-285750">
              <a:buFont typeface="Arial" panose="020B0604020202020204" pitchFamily="34" charset="0"/>
              <a:buChar char="•"/>
            </a:pPr>
            <a:r>
              <a:rPr lang="en-GB" b="1" dirty="0">
                <a:latin typeface="Consolas" panose="020B0609020204030204" pitchFamily="49" charset="0"/>
              </a:rPr>
              <a:t>for</a:t>
            </a:r>
          </a:p>
          <a:p>
            <a:pPr marL="285750" indent="-285750">
              <a:buFont typeface="Arial" panose="020B0604020202020204" pitchFamily="34" charset="0"/>
              <a:buChar char="•"/>
            </a:pPr>
            <a:r>
              <a:rPr lang="en-GB" b="1" dirty="0">
                <a:latin typeface="Consolas" panose="020B0609020204030204" pitchFamily="49" charset="0"/>
              </a:rPr>
              <a:t>while</a:t>
            </a:r>
          </a:p>
          <a:p>
            <a:pPr marL="285750" indent="-285750">
              <a:buFont typeface="Arial" panose="020B0604020202020204" pitchFamily="34" charset="0"/>
              <a:buChar char="•"/>
            </a:pPr>
            <a:r>
              <a:rPr lang="en-GB" b="1" dirty="0">
                <a:latin typeface="Consolas" panose="020B0609020204030204" pitchFamily="49" charset="0"/>
              </a:rPr>
              <a:t>do</a:t>
            </a:r>
          </a:p>
          <a:p>
            <a:endParaRPr lang="en-GB" b="1" dirty="0">
              <a:latin typeface="Consolas" panose="020B0609020204030204" pitchFamily="49" charset="0"/>
            </a:endParaRPr>
          </a:p>
          <a:p>
            <a:endParaRPr lang="en-GB" b="1" dirty="0">
              <a:latin typeface="Consolas" panose="020B0609020204030204" pitchFamily="49" charset="0"/>
            </a:endParaRPr>
          </a:p>
          <a:p>
            <a:r>
              <a:rPr lang="en-GB" dirty="0"/>
              <a:t>Common flow modifiers:</a:t>
            </a:r>
          </a:p>
          <a:p>
            <a:pPr marL="285750" indent="-285750">
              <a:buFont typeface="Arial" panose="020B0604020202020204" pitchFamily="34" charset="0"/>
              <a:buChar char="•"/>
            </a:pPr>
            <a:r>
              <a:rPr lang="en-GB" b="1" dirty="0">
                <a:latin typeface="Consolas" panose="020B0609020204030204" pitchFamily="49" charset="0"/>
              </a:rPr>
              <a:t>break</a:t>
            </a:r>
          </a:p>
          <a:p>
            <a:pPr marL="285750" indent="-285750">
              <a:buFont typeface="Arial" panose="020B0604020202020204" pitchFamily="34" charset="0"/>
              <a:buChar char="•"/>
            </a:pPr>
            <a:r>
              <a:rPr lang="en-GB" b="1" dirty="0">
                <a:latin typeface="Consolas" panose="020B0609020204030204" pitchFamily="49" charset="0"/>
              </a:rPr>
              <a:t>continue</a:t>
            </a:r>
          </a:p>
          <a:p>
            <a:pPr marL="285750" indent="-285750">
              <a:buFont typeface="Arial" panose="020B0604020202020204" pitchFamily="34" charset="0"/>
              <a:buChar char="•"/>
            </a:pPr>
            <a:endParaRPr lang="en-GB" b="1" dirty="0">
              <a:latin typeface="Consolas" panose="020B0609020204030204" pitchFamily="49" charset="0"/>
            </a:endParaRPr>
          </a:p>
          <a:p>
            <a:r>
              <a:rPr lang="en-GB" dirty="0"/>
              <a:t>Parallels exist in Rust</a:t>
            </a:r>
          </a:p>
        </p:txBody>
      </p:sp>
      <p:sp>
        <p:nvSpPr>
          <p:cNvPr id="4" name="Oval 3">
            <a:extLst>
              <a:ext uri="{FF2B5EF4-FFF2-40B4-BE49-F238E27FC236}">
                <a16:creationId xmlns:a16="http://schemas.microsoft.com/office/drawing/2014/main" id="{C4B9C6DC-748F-4675-BD26-A2A833F4A5B5}"/>
              </a:ext>
            </a:extLst>
          </p:cNvPr>
          <p:cNvSpPr/>
          <p:nvPr/>
        </p:nvSpPr>
        <p:spPr>
          <a:xfrm>
            <a:off x="8863879" y="1735540"/>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6" name="TextBox 5">
            <a:extLst>
              <a:ext uri="{FF2B5EF4-FFF2-40B4-BE49-F238E27FC236}">
                <a16:creationId xmlns:a16="http://schemas.microsoft.com/office/drawing/2014/main" id="{1B6C3077-1063-42FE-A56A-5AFD4F07C6E1}"/>
              </a:ext>
            </a:extLst>
          </p:cNvPr>
          <p:cNvSpPr txBox="1"/>
          <p:nvPr/>
        </p:nvSpPr>
        <p:spPr>
          <a:xfrm>
            <a:off x="9237591" y="1803747"/>
            <a:ext cx="625078" cy="369332"/>
          </a:xfrm>
          <a:prstGeom prst="rect">
            <a:avLst/>
          </a:prstGeom>
          <a:noFill/>
        </p:spPr>
        <p:txBody>
          <a:bodyPr wrap="square">
            <a:spAutoFit/>
          </a:bodyPr>
          <a:lstStyle/>
          <a:p>
            <a:pPr algn="ctr"/>
            <a:r>
              <a:rPr lang="en-GB" sz="1800" b="1" dirty="0">
                <a:solidFill>
                  <a:srgbClr val="000000"/>
                </a:solidFill>
              </a:rPr>
              <a:t>?</a:t>
            </a:r>
          </a:p>
        </p:txBody>
      </p:sp>
      <p:sp>
        <p:nvSpPr>
          <p:cNvPr id="7" name="Oval 6">
            <a:extLst>
              <a:ext uri="{FF2B5EF4-FFF2-40B4-BE49-F238E27FC236}">
                <a16:creationId xmlns:a16="http://schemas.microsoft.com/office/drawing/2014/main" id="{77B5702F-FBA3-428F-AE85-12144F09BD7D}"/>
              </a:ext>
            </a:extLst>
          </p:cNvPr>
          <p:cNvSpPr/>
          <p:nvPr/>
        </p:nvSpPr>
        <p:spPr>
          <a:xfrm>
            <a:off x="9925183" y="1339015"/>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8" name="Oval 7">
            <a:extLst>
              <a:ext uri="{FF2B5EF4-FFF2-40B4-BE49-F238E27FC236}">
                <a16:creationId xmlns:a16="http://schemas.microsoft.com/office/drawing/2014/main" id="{8867412F-E749-4A11-9AB8-DBEA6F05B2B9}"/>
              </a:ext>
            </a:extLst>
          </p:cNvPr>
          <p:cNvSpPr/>
          <p:nvPr/>
        </p:nvSpPr>
        <p:spPr>
          <a:xfrm>
            <a:off x="9957481" y="2153808"/>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10" name="Straight Arrow Connector 9">
            <a:extLst>
              <a:ext uri="{FF2B5EF4-FFF2-40B4-BE49-F238E27FC236}">
                <a16:creationId xmlns:a16="http://schemas.microsoft.com/office/drawing/2014/main" id="{4D610E3B-87DD-421D-9CBF-5EC756CFF33B}"/>
              </a:ext>
            </a:extLst>
          </p:cNvPr>
          <p:cNvCxnSpPr>
            <a:cxnSpLocks/>
          </p:cNvCxnSpPr>
          <p:nvPr/>
        </p:nvCxnSpPr>
        <p:spPr>
          <a:xfrm flipV="1">
            <a:off x="9639609" y="1715539"/>
            <a:ext cx="300037" cy="27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5BA3AC-9176-4C13-9057-B5D602382F67}"/>
              </a:ext>
            </a:extLst>
          </p:cNvPr>
          <p:cNvCxnSpPr>
            <a:cxnSpLocks/>
            <a:endCxn id="8" idx="1"/>
          </p:cNvCxnSpPr>
          <p:nvPr/>
        </p:nvCxnSpPr>
        <p:spPr>
          <a:xfrm>
            <a:off x="9614581" y="2022007"/>
            <a:ext cx="420395" cy="21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765669A-7C92-4559-801E-C4079612EE70}"/>
              </a:ext>
            </a:extLst>
          </p:cNvPr>
          <p:cNvSpPr/>
          <p:nvPr/>
        </p:nvSpPr>
        <p:spPr>
          <a:xfrm>
            <a:off x="8828769" y="3173436"/>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13" name="TextBox 12">
            <a:extLst>
              <a:ext uri="{FF2B5EF4-FFF2-40B4-BE49-F238E27FC236}">
                <a16:creationId xmlns:a16="http://schemas.microsoft.com/office/drawing/2014/main" id="{369D62D7-3AF0-4391-8BFD-21A4A6A6494A}"/>
              </a:ext>
            </a:extLst>
          </p:cNvPr>
          <p:cNvSpPr txBox="1"/>
          <p:nvPr/>
        </p:nvSpPr>
        <p:spPr>
          <a:xfrm>
            <a:off x="11324445" y="3266093"/>
            <a:ext cx="625078" cy="369332"/>
          </a:xfrm>
          <a:prstGeom prst="rect">
            <a:avLst/>
          </a:prstGeom>
          <a:noFill/>
        </p:spPr>
        <p:txBody>
          <a:bodyPr wrap="square">
            <a:spAutoFit/>
          </a:bodyPr>
          <a:lstStyle/>
          <a:p>
            <a:pPr algn="ctr"/>
            <a:r>
              <a:rPr lang="en-GB" sz="1800" b="1" dirty="0">
                <a:solidFill>
                  <a:srgbClr val="000000"/>
                </a:solidFill>
              </a:rPr>
              <a:t>?</a:t>
            </a:r>
          </a:p>
        </p:txBody>
      </p:sp>
      <p:sp>
        <p:nvSpPr>
          <p:cNvPr id="14" name="Oval 13">
            <a:extLst>
              <a:ext uri="{FF2B5EF4-FFF2-40B4-BE49-F238E27FC236}">
                <a16:creationId xmlns:a16="http://schemas.microsoft.com/office/drawing/2014/main" id="{F9CCD6E6-E55D-4576-9A51-C4D89F4FC548}"/>
              </a:ext>
            </a:extLst>
          </p:cNvPr>
          <p:cNvSpPr/>
          <p:nvPr/>
        </p:nvSpPr>
        <p:spPr>
          <a:xfrm>
            <a:off x="9957481" y="317343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15" name="Oval 14">
            <a:extLst>
              <a:ext uri="{FF2B5EF4-FFF2-40B4-BE49-F238E27FC236}">
                <a16:creationId xmlns:a16="http://schemas.microsoft.com/office/drawing/2014/main" id="{F1ABA740-11EC-4C16-A447-C6C9C307307C}"/>
              </a:ext>
            </a:extLst>
          </p:cNvPr>
          <p:cNvSpPr/>
          <p:nvPr/>
        </p:nvSpPr>
        <p:spPr>
          <a:xfrm>
            <a:off x="10951881" y="317343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16" name="Straight Arrow Connector 15">
            <a:extLst>
              <a:ext uri="{FF2B5EF4-FFF2-40B4-BE49-F238E27FC236}">
                <a16:creationId xmlns:a16="http://schemas.microsoft.com/office/drawing/2014/main" id="{836CAC61-B28E-497F-B874-CE27DE0340C4}"/>
              </a:ext>
            </a:extLst>
          </p:cNvPr>
          <p:cNvCxnSpPr>
            <a:cxnSpLocks/>
            <a:stCxn id="14" idx="6"/>
            <a:endCxn id="15" idx="2"/>
          </p:cNvCxnSpPr>
          <p:nvPr/>
        </p:nvCxnSpPr>
        <p:spPr>
          <a:xfrm>
            <a:off x="10486653" y="3448471"/>
            <a:ext cx="46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54B35F-8E00-4BB4-B15C-5393017F3126}"/>
              </a:ext>
            </a:extLst>
          </p:cNvPr>
          <p:cNvCxnSpPr>
            <a:cxnSpLocks/>
          </p:cNvCxnSpPr>
          <p:nvPr/>
        </p:nvCxnSpPr>
        <p:spPr>
          <a:xfrm>
            <a:off x="11481053" y="3428468"/>
            <a:ext cx="4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0C27EB-F69D-4B42-BC22-6B67F90B2EAA}"/>
              </a:ext>
            </a:extLst>
          </p:cNvPr>
          <p:cNvCxnSpPr>
            <a:cxnSpLocks/>
            <a:stCxn id="12" idx="6"/>
            <a:endCxn id="14" idx="2"/>
          </p:cNvCxnSpPr>
          <p:nvPr/>
        </p:nvCxnSpPr>
        <p:spPr>
          <a:xfrm>
            <a:off x="9403841" y="3448471"/>
            <a:ext cx="553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97BA392F-A3FC-4CE4-A950-4374907A36CB}"/>
              </a:ext>
            </a:extLst>
          </p:cNvPr>
          <p:cNvSpPr/>
          <p:nvPr/>
        </p:nvSpPr>
        <p:spPr>
          <a:xfrm rot="5400000">
            <a:off x="9976413" y="3374237"/>
            <a:ext cx="455637" cy="3296145"/>
          </a:xfrm>
          <a:prstGeom prst="arc">
            <a:avLst>
              <a:gd name="adj1" fmla="val 16187157"/>
              <a:gd name="adj2" fmla="val 5436033"/>
            </a:avLst>
          </a:prstGeom>
          <a:ln>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Oval 28">
            <a:extLst>
              <a:ext uri="{FF2B5EF4-FFF2-40B4-BE49-F238E27FC236}">
                <a16:creationId xmlns:a16="http://schemas.microsoft.com/office/drawing/2014/main" id="{C743A3E0-3BA5-4F04-8528-BFAA4038D770}"/>
              </a:ext>
            </a:extLst>
          </p:cNvPr>
          <p:cNvSpPr/>
          <p:nvPr/>
        </p:nvSpPr>
        <p:spPr>
          <a:xfrm>
            <a:off x="8810934" y="4535686"/>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30" name="TextBox 29">
            <a:extLst>
              <a:ext uri="{FF2B5EF4-FFF2-40B4-BE49-F238E27FC236}">
                <a16:creationId xmlns:a16="http://schemas.microsoft.com/office/drawing/2014/main" id="{1DBFA151-B702-4BFC-8C05-0F9DA03DF597}"/>
              </a:ext>
            </a:extLst>
          </p:cNvPr>
          <p:cNvSpPr txBox="1"/>
          <p:nvPr/>
        </p:nvSpPr>
        <p:spPr>
          <a:xfrm>
            <a:off x="8239908" y="4626055"/>
            <a:ext cx="625078" cy="369332"/>
          </a:xfrm>
          <a:prstGeom prst="rect">
            <a:avLst/>
          </a:prstGeom>
          <a:noFill/>
        </p:spPr>
        <p:txBody>
          <a:bodyPr wrap="square">
            <a:spAutoFit/>
          </a:bodyPr>
          <a:lstStyle/>
          <a:p>
            <a:pPr algn="ctr"/>
            <a:r>
              <a:rPr lang="en-GB" sz="1800" b="1" dirty="0">
                <a:solidFill>
                  <a:srgbClr val="000000"/>
                </a:solidFill>
              </a:rPr>
              <a:t>?</a:t>
            </a:r>
          </a:p>
        </p:txBody>
      </p:sp>
      <p:sp>
        <p:nvSpPr>
          <p:cNvPr id="31" name="Oval 30">
            <a:extLst>
              <a:ext uri="{FF2B5EF4-FFF2-40B4-BE49-F238E27FC236}">
                <a16:creationId xmlns:a16="http://schemas.microsoft.com/office/drawing/2014/main" id="{A3B305A2-ACD3-484A-BABA-AFA6678A1BEE}"/>
              </a:ext>
            </a:extLst>
          </p:cNvPr>
          <p:cNvSpPr/>
          <p:nvPr/>
        </p:nvSpPr>
        <p:spPr>
          <a:xfrm>
            <a:off x="9939646" y="453568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32" name="Oval 31">
            <a:extLst>
              <a:ext uri="{FF2B5EF4-FFF2-40B4-BE49-F238E27FC236}">
                <a16:creationId xmlns:a16="http://schemas.microsoft.com/office/drawing/2014/main" id="{FE45AD0F-2503-4D6A-81AB-C655B2FA3282}"/>
              </a:ext>
            </a:extLst>
          </p:cNvPr>
          <p:cNvSpPr/>
          <p:nvPr/>
        </p:nvSpPr>
        <p:spPr>
          <a:xfrm>
            <a:off x="10934046" y="453568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33" name="Straight Arrow Connector 32">
            <a:extLst>
              <a:ext uri="{FF2B5EF4-FFF2-40B4-BE49-F238E27FC236}">
                <a16:creationId xmlns:a16="http://schemas.microsoft.com/office/drawing/2014/main" id="{7111CE06-3903-4823-9314-8AA3DB9134E9}"/>
              </a:ext>
            </a:extLst>
          </p:cNvPr>
          <p:cNvCxnSpPr>
            <a:cxnSpLocks/>
            <a:stCxn id="31" idx="6"/>
            <a:endCxn id="32" idx="2"/>
          </p:cNvCxnSpPr>
          <p:nvPr/>
        </p:nvCxnSpPr>
        <p:spPr>
          <a:xfrm>
            <a:off x="10468818" y="4810721"/>
            <a:ext cx="46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C5618DE-64AA-4CE2-837D-84A064C576BD}"/>
              </a:ext>
            </a:extLst>
          </p:cNvPr>
          <p:cNvCxnSpPr>
            <a:cxnSpLocks/>
          </p:cNvCxnSpPr>
          <p:nvPr/>
        </p:nvCxnSpPr>
        <p:spPr>
          <a:xfrm>
            <a:off x="11463218" y="4790718"/>
            <a:ext cx="4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1C3D4D2-4EF9-416D-9371-533EB8C99FC5}"/>
              </a:ext>
            </a:extLst>
          </p:cNvPr>
          <p:cNvCxnSpPr>
            <a:cxnSpLocks/>
            <a:stCxn id="29" idx="6"/>
            <a:endCxn id="31" idx="2"/>
          </p:cNvCxnSpPr>
          <p:nvPr/>
        </p:nvCxnSpPr>
        <p:spPr>
          <a:xfrm>
            <a:off x="9386006" y="4810721"/>
            <a:ext cx="553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452C00D6-9BD4-B752-BD61-7EAAD7A4AF37}"/>
              </a:ext>
            </a:extLst>
          </p:cNvPr>
          <p:cNvSpPr/>
          <p:nvPr/>
        </p:nvSpPr>
        <p:spPr>
          <a:xfrm rot="5400000" flipH="1">
            <a:off x="9847181" y="2995008"/>
            <a:ext cx="740651" cy="3296145"/>
          </a:xfrm>
          <a:prstGeom prst="arc">
            <a:avLst>
              <a:gd name="adj1" fmla="val 16187157"/>
              <a:gd name="adj2" fmla="val 5436033"/>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05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DC78DC-3EEB-CA69-EC30-6199F5B12811}"/>
              </a:ext>
            </a:extLst>
          </p:cNvPr>
          <p:cNvSpPr>
            <a:spLocks noGrp="1"/>
          </p:cNvSpPr>
          <p:nvPr>
            <p:ph type="body" sz="quarter" idx="10"/>
          </p:nvPr>
        </p:nvSpPr>
        <p:spPr/>
        <p:txBody>
          <a:bodyPr/>
          <a:lstStyle/>
          <a:p>
            <a:r>
              <a:rPr lang="en-GB" cap="none" dirty="0"/>
              <a:t>Building a Custom Iterator (4)</a:t>
            </a:r>
          </a:p>
        </p:txBody>
      </p:sp>
      <p:sp>
        <p:nvSpPr>
          <p:cNvPr id="3" name="Text Placeholder 2">
            <a:extLst>
              <a:ext uri="{FF2B5EF4-FFF2-40B4-BE49-F238E27FC236}">
                <a16:creationId xmlns:a16="http://schemas.microsoft.com/office/drawing/2014/main" id="{99CA9740-4995-B01B-103B-296B349E2E53}"/>
              </a:ext>
            </a:extLst>
          </p:cNvPr>
          <p:cNvSpPr>
            <a:spLocks noGrp="1"/>
          </p:cNvSpPr>
          <p:nvPr>
            <p:ph type="body" sz="quarter" idx="15"/>
          </p:nvPr>
        </p:nvSpPr>
        <p:spPr>
          <a:xfrm>
            <a:off x="4775880" y="448647"/>
            <a:ext cx="6836999" cy="531067"/>
          </a:xfrm>
        </p:spPr>
        <p:txBody>
          <a:bodyPr/>
          <a:lstStyle/>
          <a:p>
            <a:r>
              <a:rPr lang="en-GB" b="1" dirty="0"/>
              <a:t>And here's some test code…</a:t>
            </a:r>
          </a:p>
          <a:p>
            <a:endParaRPr lang="en-GB" dirty="0"/>
          </a:p>
          <a:p>
            <a:endParaRPr lang="en-GB" dirty="0"/>
          </a:p>
        </p:txBody>
      </p:sp>
      <p:sp>
        <p:nvSpPr>
          <p:cNvPr id="4" name="TextBox 3">
            <a:extLst>
              <a:ext uri="{FF2B5EF4-FFF2-40B4-BE49-F238E27FC236}">
                <a16:creationId xmlns:a16="http://schemas.microsoft.com/office/drawing/2014/main" id="{0741A639-5BA4-4B8B-134E-F366A7576344}"/>
              </a:ext>
            </a:extLst>
          </p:cNvPr>
          <p:cNvSpPr txBox="1"/>
          <p:nvPr/>
        </p:nvSpPr>
        <p:spPr>
          <a:xfrm>
            <a:off x="4775880" y="873299"/>
            <a:ext cx="6532583" cy="3982285"/>
          </a:xfrm>
          <a:prstGeom prst="rect">
            <a:avLst/>
          </a:prstGeom>
          <a:solidFill>
            <a:schemeClr val="tx1">
              <a:lumMod val="10000"/>
              <a:lumOff val="90000"/>
            </a:schemeClr>
          </a:solidFill>
        </p:spPr>
        <p:txBody>
          <a:bodyPr vert="horz" wrap="square" lIns="0" tIns="0" rIns="0" bIns="0" rtlCol="0" anchor="t" anchorCtr="0">
            <a:noAutofit/>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//grab first 3 primes manually</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let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mut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new_prime</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Prime</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new</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"&gt;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new_prime</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next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"&gt;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new_prime</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next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"&gt;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new_prime</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next</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0" dirty="0">
                <a:solidFill>
                  <a:srgbClr val="007F00"/>
                </a:solidFill>
                <a:latin typeface="Consolas" panose="020B0609020204030204" pitchFamily="49" charset="0"/>
              </a:rPr>
              <a:t>//iterate over next 10 from where we left off...</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for</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num</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in</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new_prime</a:t>
            </a:r>
            <a:r>
              <a:rPr lang="en-US" sz="1800" b="1" dirty="0" err="1">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take</a:t>
            </a:r>
            <a:r>
              <a:rPr lang="en-US" sz="1800" b="1" dirty="0">
                <a:solidFill>
                  <a:srgbClr val="000000"/>
                </a:solidFill>
                <a:latin typeface="Consolas" panose="020B0609020204030204" pitchFamily="49" charset="0"/>
              </a:rPr>
              <a:t>(</a:t>
            </a:r>
            <a:r>
              <a:rPr lang="en-US" sz="1800" b="0" dirty="0">
                <a:solidFill>
                  <a:srgbClr val="007F7F"/>
                </a:solidFill>
                <a:latin typeface="Consolas" panose="020B0609020204030204" pitchFamily="49" charset="0"/>
              </a:rPr>
              <a:t>10</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num</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D0EBB905-2178-CC18-1CCA-D347D3E16690}"/>
              </a:ext>
            </a:extLst>
          </p:cNvPr>
          <p:cNvSpPr txBox="1"/>
          <p:nvPr/>
        </p:nvSpPr>
        <p:spPr>
          <a:xfrm>
            <a:off x="9256096" y="4101982"/>
            <a:ext cx="2356783" cy="2492990"/>
          </a:xfrm>
          <a:prstGeom prst="rect">
            <a:avLst/>
          </a:prstGeom>
          <a:solidFill>
            <a:srgbClr val="000000"/>
          </a:solidFill>
        </p:spPr>
        <p:txBody>
          <a:bodyPr wrap="square">
            <a:spAutoFit/>
          </a:bodyPr>
          <a:lstStyle/>
          <a:p>
            <a:r>
              <a:rPr lang="en-US" sz="1200" dirty="0">
                <a:solidFill>
                  <a:schemeClr val="bg1"/>
                </a:solidFill>
                <a:latin typeface="Consolas" panose="020B0609020204030204" pitchFamily="49" charset="0"/>
              </a:rPr>
              <a:t>Some(2)</a:t>
            </a:r>
          </a:p>
          <a:p>
            <a:r>
              <a:rPr lang="en-US" sz="1200" dirty="0">
                <a:solidFill>
                  <a:schemeClr val="bg1"/>
                </a:solidFill>
                <a:latin typeface="Consolas" panose="020B0609020204030204" pitchFamily="49" charset="0"/>
              </a:rPr>
              <a:t>Some(3)</a:t>
            </a:r>
          </a:p>
          <a:p>
            <a:r>
              <a:rPr lang="en-US" sz="1200" dirty="0">
                <a:solidFill>
                  <a:schemeClr val="bg1"/>
                </a:solidFill>
                <a:latin typeface="Consolas" panose="020B0609020204030204" pitchFamily="49" charset="0"/>
              </a:rPr>
              <a:t>Some(5)</a:t>
            </a:r>
          </a:p>
          <a:p>
            <a:r>
              <a:rPr lang="en-US" sz="1200" dirty="0">
                <a:solidFill>
                  <a:schemeClr val="bg1"/>
                </a:solidFill>
                <a:latin typeface="Consolas" panose="020B0609020204030204" pitchFamily="49" charset="0"/>
              </a:rPr>
              <a:t>7</a:t>
            </a:r>
          </a:p>
          <a:p>
            <a:r>
              <a:rPr lang="en-US" sz="1200" dirty="0">
                <a:solidFill>
                  <a:schemeClr val="bg1"/>
                </a:solidFill>
                <a:latin typeface="Consolas" panose="020B0609020204030204" pitchFamily="49" charset="0"/>
              </a:rPr>
              <a:t>11</a:t>
            </a:r>
          </a:p>
          <a:p>
            <a:r>
              <a:rPr lang="en-US" sz="1200" dirty="0">
                <a:solidFill>
                  <a:schemeClr val="bg1"/>
                </a:solidFill>
                <a:latin typeface="Consolas" panose="020B0609020204030204" pitchFamily="49" charset="0"/>
              </a:rPr>
              <a:t>13</a:t>
            </a:r>
          </a:p>
          <a:p>
            <a:r>
              <a:rPr lang="en-US" sz="1200" dirty="0">
                <a:solidFill>
                  <a:schemeClr val="bg1"/>
                </a:solidFill>
                <a:latin typeface="Consolas" panose="020B0609020204030204" pitchFamily="49" charset="0"/>
              </a:rPr>
              <a:t>17</a:t>
            </a:r>
          </a:p>
          <a:p>
            <a:r>
              <a:rPr lang="en-US" sz="1200" dirty="0">
                <a:solidFill>
                  <a:schemeClr val="bg1"/>
                </a:solidFill>
                <a:latin typeface="Consolas" panose="020B0609020204030204" pitchFamily="49" charset="0"/>
              </a:rPr>
              <a:t>19</a:t>
            </a:r>
          </a:p>
          <a:p>
            <a:r>
              <a:rPr lang="en-US" sz="1200" dirty="0">
                <a:solidFill>
                  <a:schemeClr val="bg1"/>
                </a:solidFill>
                <a:latin typeface="Consolas" panose="020B0609020204030204" pitchFamily="49" charset="0"/>
              </a:rPr>
              <a:t>23</a:t>
            </a:r>
          </a:p>
          <a:p>
            <a:r>
              <a:rPr lang="en-US" sz="1200" dirty="0">
                <a:solidFill>
                  <a:schemeClr val="bg1"/>
                </a:solidFill>
                <a:latin typeface="Consolas" panose="020B0609020204030204" pitchFamily="49" charset="0"/>
              </a:rPr>
              <a:t>29</a:t>
            </a:r>
          </a:p>
          <a:p>
            <a:r>
              <a:rPr lang="en-US" sz="1200" dirty="0">
                <a:solidFill>
                  <a:schemeClr val="bg1"/>
                </a:solidFill>
                <a:latin typeface="Consolas" panose="020B0609020204030204" pitchFamily="49" charset="0"/>
              </a:rPr>
              <a:t>31</a:t>
            </a:r>
          </a:p>
          <a:p>
            <a:r>
              <a:rPr lang="en-US" sz="1200" dirty="0">
                <a:solidFill>
                  <a:schemeClr val="bg1"/>
                </a:solidFill>
                <a:latin typeface="Consolas" panose="020B0609020204030204" pitchFamily="49" charset="0"/>
              </a:rPr>
              <a:t>37</a:t>
            </a:r>
          </a:p>
          <a:p>
            <a:r>
              <a:rPr lang="en-US" sz="1200" dirty="0">
                <a:solidFill>
                  <a:schemeClr val="bg1"/>
                </a:solidFill>
                <a:latin typeface="Consolas" panose="020B0609020204030204" pitchFamily="49" charset="0"/>
              </a:rPr>
              <a:t>41</a:t>
            </a:r>
          </a:p>
        </p:txBody>
      </p:sp>
      <p:sp>
        <p:nvSpPr>
          <p:cNvPr id="6" name="TextBox 5">
            <a:extLst>
              <a:ext uri="{FF2B5EF4-FFF2-40B4-BE49-F238E27FC236}">
                <a16:creationId xmlns:a16="http://schemas.microsoft.com/office/drawing/2014/main" id="{C0D2D0FB-7D1B-120A-DECB-3ADD85062E86}"/>
              </a:ext>
            </a:extLst>
          </p:cNvPr>
          <p:cNvSpPr txBox="1"/>
          <p:nvPr/>
        </p:nvSpPr>
        <p:spPr>
          <a:xfrm>
            <a:off x="8042171" y="4101982"/>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7" name="Picture 2" descr="Rust Programming language Logo Machine learning Haskell, crab, animals ...">
            <a:extLst>
              <a:ext uri="{FF2B5EF4-FFF2-40B4-BE49-F238E27FC236}">
                <a16:creationId xmlns:a16="http://schemas.microsoft.com/office/drawing/2014/main" id="{93076509-3549-2601-45BA-A8B2CA895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9550" y="90503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03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#13</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Custom Iterator</a:t>
            </a:r>
          </a:p>
          <a:p>
            <a:endParaRPr lang="en-GB" dirty="0"/>
          </a:p>
        </p:txBody>
      </p:sp>
    </p:spTree>
    <p:extLst>
      <p:ext uri="{BB962C8B-B14F-4D97-AF65-F5344CB8AC3E}">
        <p14:creationId xmlns:p14="http://schemas.microsoft.com/office/powerpoint/2010/main" val="2037407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535577"/>
            <a:ext cx="5621337" cy="4801156"/>
          </a:xfrm>
        </p:spPr>
        <p:txBody>
          <a:bodyPr/>
          <a:lstStyle/>
          <a:p>
            <a:pPr marL="265113" indent="-265113">
              <a:spcAft>
                <a:spcPts val="600"/>
              </a:spcAft>
            </a:pPr>
            <a:r>
              <a:rPr lang="en-US" dirty="0"/>
              <a:t>As part of its multiparadigm approach, Rust supports procedural constructs such as selections and iterations</a:t>
            </a:r>
          </a:p>
          <a:p>
            <a:pPr marL="265113" indent="-265113">
              <a:spcAft>
                <a:spcPts val="600"/>
              </a:spcAft>
            </a:pPr>
            <a:r>
              <a:rPr lang="en-US" dirty="0"/>
              <a:t>Rust selection mechanisms include:</a:t>
            </a:r>
          </a:p>
          <a:p>
            <a:pPr marL="444500" lvl="1" indent="-169863">
              <a:spcAft>
                <a:spcPts val="600"/>
              </a:spcAft>
              <a:tabLst>
                <a:tab pos="444500" algn="l"/>
              </a:tabLst>
            </a:pPr>
            <a:r>
              <a:rPr lang="en-US" dirty="0"/>
              <a:t>if…else statement (included nested)</a:t>
            </a:r>
          </a:p>
          <a:p>
            <a:pPr marL="444500" lvl="1" indent="-169863">
              <a:spcAft>
                <a:spcPts val="600"/>
              </a:spcAft>
              <a:tabLst>
                <a:tab pos="444500" algn="l"/>
              </a:tabLst>
            </a:pPr>
            <a:r>
              <a:rPr lang="en-US" dirty="0"/>
              <a:t>match statement</a:t>
            </a:r>
          </a:p>
          <a:p>
            <a:pPr marL="274638" indent="-274638">
              <a:spcAft>
                <a:spcPts val="600"/>
              </a:spcAft>
              <a:tabLst>
                <a:tab pos="444500" algn="l"/>
              </a:tabLst>
            </a:pPr>
            <a:r>
              <a:rPr lang="en-US" dirty="0"/>
              <a:t>But there are (by design) no conditional shortcuts</a:t>
            </a:r>
          </a:p>
          <a:p>
            <a:pPr marL="265113" indent="-265113">
              <a:spcAft>
                <a:spcPts val="600"/>
              </a:spcAft>
            </a:pPr>
            <a:r>
              <a:rPr lang="en-US" dirty="0"/>
              <a:t>Conditional variable assignment </a:t>
            </a:r>
          </a:p>
          <a:p>
            <a:pPr marL="444500" lvl="1" indent="-169863">
              <a:spcAft>
                <a:spcPts val="600"/>
              </a:spcAft>
            </a:pPr>
            <a:r>
              <a:rPr lang="en-US" dirty="0"/>
              <a:t>As there is no C-like ternary operator</a:t>
            </a:r>
          </a:p>
          <a:p>
            <a:pPr marL="274638" lvl="1" indent="-274638">
              <a:spcAft>
                <a:spcPts val="600"/>
              </a:spcAft>
            </a:pPr>
            <a:r>
              <a:rPr lang="en-US" sz="1800" dirty="0"/>
              <a:t>Rust has various iteration mechanisms including:</a:t>
            </a:r>
          </a:p>
          <a:p>
            <a:pPr marL="444500" lvl="1" indent="-169863">
              <a:spcAft>
                <a:spcPts val="600"/>
              </a:spcAft>
            </a:pPr>
            <a:r>
              <a:rPr lang="en-US" dirty="0"/>
              <a:t>for, while and loop</a:t>
            </a:r>
          </a:p>
          <a:p>
            <a:pPr marL="444500" lvl="1" indent="-169863">
              <a:spcAft>
                <a:spcPts val="600"/>
              </a:spcAft>
            </a:pPr>
            <a:r>
              <a:rPr lang="en-US" dirty="0"/>
              <a:t>but there's no post-conditioned do…while</a:t>
            </a:r>
          </a:p>
          <a:p>
            <a:pPr marL="274638" lvl="1" indent="-274638">
              <a:spcAft>
                <a:spcPts val="600"/>
              </a:spcAft>
            </a:pPr>
            <a:r>
              <a:rPr lang="en-US" sz="1800" dirty="0"/>
              <a:t>Traditional C-like statements "break" and "continue" exist to manipulate control flow</a:t>
            </a:r>
          </a:p>
          <a:p>
            <a:pPr marL="274638" lvl="1" indent="-274638">
              <a:spcAft>
                <a:spcPts val="600"/>
              </a:spcAft>
            </a:pPr>
            <a:r>
              <a:rPr lang="en-US" sz="1800" dirty="0"/>
              <a:t>Iterators are a core Rust technique</a:t>
            </a:r>
          </a:p>
          <a:p>
            <a:pPr marL="444500" lvl="2" indent="-169863">
              <a:spcAft>
                <a:spcPts val="600"/>
              </a:spcAft>
            </a:pPr>
            <a:r>
              <a:rPr lang="en-US" sz="1400" b="0" dirty="0"/>
              <a:t>Used with most compound types – so familiarity recommended!</a:t>
            </a:r>
          </a:p>
          <a:p>
            <a:pPr marL="444500" lvl="2" indent="-169863">
              <a:spcAft>
                <a:spcPts val="600"/>
              </a:spcAft>
            </a:pPr>
            <a:r>
              <a:rPr lang="en-US" sz="1400" b="0" dirty="0"/>
              <a:t>You can create custom data generators to iterate over!</a:t>
            </a:r>
          </a:p>
          <a:p>
            <a:pPr marL="265113" indent="-265113">
              <a:spcAft>
                <a:spcPts val="600"/>
              </a:spcAft>
            </a:pPr>
            <a:endParaRPr lang="en-US" dirty="0"/>
          </a:p>
          <a:p>
            <a:pPr marL="265113" indent="-265113">
              <a:spcAft>
                <a:spcPts val="600"/>
              </a:spcAft>
            </a:pPr>
            <a:endParaRPr lang="en-US" dirty="0"/>
          </a:p>
        </p:txBody>
      </p:sp>
    </p:spTree>
    <p:extLst>
      <p:ext uri="{BB962C8B-B14F-4D97-AF65-F5344CB8AC3E}">
        <p14:creationId xmlns:p14="http://schemas.microsoft.com/office/powerpoint/2010/main" val="3590885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(in this Chapter)</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582216653"/>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2675699464"/>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0C79B-449C-49E5-8AD7-5DAC867E3B33}"/>
              </a:ext>
            </a:extLst>
          </p:cNvPr>
          <p:cNvSpPr>
            <a:spLocks noGrp="1"/>
          </p:cNvSpPr>
          <p:nvPr>
            <p:ph type="body" sz="quarter" idx="10"/>
          </p:nvPr>
        </p:nvSpPr>
        <p:spPr/>
        <p:txBody>
          <a:bodyPr/>
          <a:lstStyle/>
          <a:p>
            <a:r>
              <a:rPr lang="en-GB" cap="none" dirty="0"/>
              <a:t>Rust Selection Techniques</a:t>
            </a:r>
          </a:p>
        </p:txBody>
      </p:sp>
      <p:sp>
        <p:nvSpPr>
          <p:cNvPr id="3" name="Text Placeholder 2">
            <a:extLst>
              <a:ext uri="{FF2B5EF4-FFF2-40B4-BE49-F238E27FC236}">
                <a16:creationId xmlns:a16="http://schemas.microsoft.com/office/drawing/2014/main" id="{46C490DA-DFC1-4D9C-8C2C-BA2F45D43A33}"/>
              </a:ext>
            </a:extLst>
          </p:cNvPr>
          <p:cNvSpPr>
            <a:spLocks noGrp="1"/>
          </p:cNvSpPr>
          <p:nvPr>
            <p:ph type="body" sz="quarter" idx="15"/>
          </p:nvPr>
        </p:nvSpPr>
        <p:spPr>
          <a:xfrm>
            <a:off x="4651376" y="342900"/>
            <a:ext cx="7007224" cy="4301147"/>
          </a:xfrm>
        </p:spPr>
        <p:txBody>
          <a:bodyPr/>
          <a:lstStyle/>
          <a:p>
            <a:endParaRPr lang="en-GB" dirty="0"/>
          </a:p>
          <a:p>
            <a:pPr defTabSz="1171575"/>
            <a:endParaRPr lang="en-GB" dirty="0"/>
          </a:p>
          <a:p>
            <a:endParaRPr lang="en-GB" b="1" dirty="0"/>
          </a:p>
          <a:p>
            <a:endParaRPr lang="en-GB" b="1" dirty="0"/>
          </a:p>
          <a:p>
            <a:endParaRPr lang="en-GB" b="1" dirty="0"/>
          </a:p>
          <a:p>
            <a:endParaRPr lang="en-GB" dirty="0"/>
          </a:p>
        </p:txBody>
      </p:sp>
      <p:graphicFrame>
        <p:nvGraphicFramePr>
          <p:cNvPr id="4" name="Diagram 3">
            <a:extLst>
              <a:ext uri="{FF2B5EF4-FFF2-40B4-BE49-F238E27FC236}">
                <a16:creationId xmlns:a16="http://schemas.microsoft.com/office/drawing/2014/main" id="{842E8AF2-F190-4B0E-8B61-07CEC4292D2C}"/>
              </a:ext>
            </a:extLst>
          </p:cNvPr>
          <p:cNvGraphicFramePr/>
          <p:nvPr>
            <p:extLst>
              <p:ext uri="{D42A27DB-BD31-4B8C-83A1-F6EECF244321}">
                <p14:modId xmlns:p14="http://schemas.microsoft.com/office/powerpoint/2010/main" val="2450489767"/>
              </p:ext>
            </p:extLst>
          </p:nvPr>
        </p:nvGraphicFramePr>
        <p:xfrm>
          <a:off x="4651376" y="1575734"/>
          <a:ext cx="7007224" cy="2386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FE85583-E545-48BB-A3D5-1A84D7127E9D}"/>
              </a:ext>
            </a:extLst>
          </p:cNvPr>
          <p:cNvSpPr txBox="1"/>
          <p:nvPr/>
        </p:nvSpPr>
        <p:spPr>
          <a:xfrm>
            <a:off x="4557156" y="232443"/>
            <a:ext cx="7101444" cy="4524315"/>
          </a:xfrm>
          <a:prstGeom prst="rect">
            <a:avLst/>
          </a:prstGeom>
          <a:noFill/>
        </p:spPr>
        <p:txBody>
          <a:bodyPr wrap="square">
            <a:spAutoFit/>
          </a:bodyPr>
          <a:lstStyle/>
          <a:p>
            <a:r>
              <a:rPr lang="en-GB" b="1" dirty="0"/>
              <a:t>Rust's program-flow constructs are similar to those in the C family of languages</a:t>
            </a:r>
          </a:p>
          <a:p>
            <a:endParaRPr lang="en-GB" b="1" dirty="0"/>
          </a:p>
          <a:p>
            <a:r>
              <a:rPr lang="en-GB" b="1" dirty="0"/>
              <a:t>Rust has four different Selection techniques: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We'll examine each in turn.</a:t>
            </a:r>
          </a:p>
        </p:txBody>
      </p:sp>
    </p:spTree>
    <p:extLst>
      <p:ext uri="{BB962C8B-B14F-4D97-AF65-F5344CB8AC3E}">
        <p14:creationId xmlns:p14="http://schemas.microsoft.com/office/powerpoint/2010/main" val="174080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a:xfrm>
            <a:off x="384784" y="1151061"/>
            <a:ext cx="3443732" cy="2751998"/>
          </a:xfrm>
        </p:spPr>
        <p:txBody>
          <a:bodyPr/>
          <a:lstStyle/>
          <a:p>
            <a:r>
              <a:rPr lang="en-GB" cap="none" dirty="0"/>
              <a:t>Simple if Statements</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67290" y="300039"/>
            <a:ext cx="6991309" cy="4201134"/>
          </a:xfrm>
        </p:spPr>
        <p:txBody>
          <a:bodyPr/>
          <a:lstStyle/>
          <a:p>
            <a:r>
              <a:rPr lang="en-GB" b="1" dirty="0"/>
              <a:t>As with most languages, Rust supports a typical if statement.</a:t>
            </a:r>
          </a:p>
          <a:p>
            <a:pPr>
              <a:spcBef>
                <a:spcPts val="1200"/>
              </a:spcBef>
              <a:spcAft>
                <a:spcPts val="0"/>
              </a:spcAft>
            </a:pPr>
            <a:r>
              <a:rPr lang="en-GB" b="1" dirty="0"/>
              <a:t>In common with C-family languages, braces are used to group statements.</a:t>
            </a:r>
          </a:p>
          <a:p>
            <a:pPr marL="285750" indent="-285750">
              <a:spcAft>
                <a:spcPts val="0"/>
              </a:spcAft>
              <a:buFont typeface="Arial" panose="020B0604020202020204" pitchFamily="34" charset="0"/>
              <a:buChar char="•"/>
            </a:pPr>
            <a:r>
              <a:rPr lang="en-GB" dirty="0"/>
              <a:t>compared to Python which relies on indentation</a:t>
            </a:r>
          </a:p>
        </p:txBody>
      </p:sp>
      <p:sp>
        <p:nvSpPr>
          <p:cNvPr id="5" name="TextBox 4">
            <a:extLst>
              <a:ext uri="{FF2B5EF4-FFF2-40B4-BE49-F238E27FC236}">
                <a16:creationId xmlns:a16="http://schemas.microsoft.com/office/drawing/2014/main" id="{D42DE42B-33EE-4A48-B535-8232EE4E945B}"/>
              </a:ext>
            </a:extLst>
          </p:cNvPr>
          <p:cNvSpPr txBox="1"/>
          <p:nvPr/>
        </p:nvSpPr>
        <p:spPr>
          <a:xfrm>
            <a:off x="4729339" y="1573245"/>
            <a:ext cx="6421591" cy="2324112"/>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US" sz="1500" dirty="0">
                <a:solidFill>
                  <a:schemeClr val="tx1">
                    <a:lumMod val="90000"/>
                    <a:lumOff val="10000"/>
                  </a:schemeClr>
                </a:solidFill>
                <a:latin typeface="Consolas" panose="020B0609020204030204" pitchFamily="49" charset="0"/>
              </a:rPr>
              <a:t>int</a:t>
            </a:r>
            <a:r>
              <a:rPr lang="en-US" sz="1500" dirty="0">
                <a:latin typeface="Consolas" panose="020B0609020204030204" pitchFamily="49" charset="0"/>
              </a:rPr>
              <a:t> main</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int</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-1</a:t>
            </a:r>
            <a:r>
              <a:rPr lang="en-US" sz="1500" dirty="0">
                <a:solidFill>
                  <a:srgbClr val="FF0000"/>
                </a:solidFill>
                <a:latin typeface="Consolas" panose="020B0609020204030204" pitchFamily="49" charset="0"/>
              </a:rPr>
              <a:t>;</a:t>
            </a:r>
          </a:p>
          <a:p>
            <a:pPr algn="l"/>
            <a:endParaRPr lang="en-US" sz="1500" dirty="0">
              <a:latin typeface="Consolas" panose="020B0609020204030204" pitchFamily="49" charset="0"/>
            </a:endParaRP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if</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&lt;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 </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"Aborting!\n"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"Qty must be 1 or more\n"</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rgbClr val="FF0000"/>
                </a:solidFill>
                <a:latin typeface="Consolas" panose="020B0609020204030204" pitchFamily="49" charset="0"/>
              </a:rPr>
              <a:t> </a:t>
            </a:r>
          </a:p>
          <a:p>
            <a:pPr algn="l"/>
            <a:r>
              <a:rPr lang="en-US" sz="1500" dirty="0">
                <a:solidFill>
                  <a:srgbClr val="FF0000"/>
                </a:solidFill>
                <a:latin typeface="Consolas" panose="020B0609020204030204" pitchFamily="49" charset="0"/>
              </a:rPr>
              <a:t>  }</a:t>
            </a: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return</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a:t>
            </a:r>
          </a:p>
          <a:p>
            <a:pPr algn="l"/>
            <a:r>
              <a:rPr lang="en-US" sz="1500" dirty="0">
                <a:solidFill>
                  <a:srgbClr val="FF0000"/>
                </a:solidFill>
                <a:latin typeface="Consolas" panose="020B0609020204030204" pitchFamily="49" charset="0"/>
              </a:rPr>
              <a:t>}</a:t>
            </a:r>
            <a:endParaRPr lang="en-GB" sz="1500" dirty="0">
              <a:solidFill>
                <a:srgbClr val="FF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21869" y="1573245"/>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729338" y="4468692"/>
            <a:ext cx="6421591" cy="2089269"/>
          </a:xfrm>
          <a:prstGeom prst="rect">
            <a:avLst/>
          </a:prstGeom>
          <a:solidFill>
            <a:schemeClr val="tx1">
              <a:lumMod val="10000"/>
              <a:lumOff val="90000"/>
            </a:schemeClr>
          </a:solidFill>
        </p:spPr>
        <p:txBody>
          <a:bodyPr vert="horz" wrap="square" lIns="0" tIns="0" rIns="0" bIns="0" rtlCol="0" anchor="t" anchorCtr="0">
            <a:norm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qty</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007F7F"/>
                </a:solidFill>
                <a:latin typeface="Consolas" panose="020B0609020204030204" pitchFamily="49" charset="0"/>
              </a:rPr>
              <a:t>1</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p>
          <a:p>
            <a:r>
              <a:rPr lang="en-GB" sz="160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if</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qty</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&lt;</a:t>
            </a:r>
            <a:r>
              <a:rPr lang="en-GB" sz="1600" b="0" dirty="0">
                <a:solidFill>
                  <a:srgbClr val="808080"/>
                </a:solidFill>
                <a:latin typeface="Consolas" panose="020B0609020204030204" pitchFamily="49" charset="0"/>
              </a:rPr>
              <a:t> </a:t>
            </a:r>
            <a:r>
              <a:rPr lang="en-GB" sz="1600" b="0" dirty="0">
                <a:solidFill>
                  <a:srgbClr val="007F7F"/>
                </a:solidFill>
                <a:latin typeface="Consolas" panose="020B0609020204030204" pitchFamily="49" charset="0"/>
              </a:rPr>
              <a:t>0</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dirty="0" err="1">
                <a:solidFill>
                  <a:srgbClr val="00B050"/>
                </a:solidFill>
                <a:latin typeface="Consolas" panose="020B0609020204030204" pitchFamily="49" charset="0"/>
              </a:rPr>
              <a:t>ep</a:t>
            </a:r>
            <a:r>
              <a:rPr lang="en-GB" sz="1600" b="0" dirty="0" err="1">
                <a:solidFill>
                  <a:srgbClr val="00B050"/>
                </a:solidFill>
                <a:latin typeface="Consolas" panose="020B0609020204030204" pitchFamily="49" charset="0"/>
              </a:rPr>
              <a:t>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"Aborting!"</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dirty="0" err="1">
                <a:solidFill>
                  <a:srgbClr val="00B050"/>
                </a:solidFill>
                <a:latin typeface="Consolas" panose="020B0609020204030204" pitchFamily="49" charset="0"/>
              </a:rPr>
              <a:t>ep</a:t>
            </a:r>
            <a:r>
              <a:rPr lang="en-US" sz="1600" b="0" dirty="0" err="1">
                <a:solidFill>
                  <a:srgbClr val="00B050"/>
                </a:solidFill>
                <a:latin typeface="Consolas" panose="020B0609020204030204" pitchFamily="49" charset="0"/>
              </a:rPr>
              <a:t>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"Qty must be 1 or more"</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10" name="TextBox 9">
            <a:extLst>
              <a:ext uri="{FF2B5EF4-FFF2-40B4-BE49-F238E27FC236}">
                <a16:creationId xmlns:a16="http://schemas.microsoft.com/office/drawing/2014/main" id="{5488E684-CFC7-4350-B368-1204F6E8B124}"/>
              </a:ext>
            </a:extLst>
          </p:cNvPr>
          <p:cNvSpPr txBox="1"/>
          <p:nvPr/>
        </p:nvSpPr>
        <p:spPr>
          <a:xfrm>
            <a:off x="8570457" y="6085624"/>
            <a:ext cx="2472431" cy="523220"/>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Aborting!</a:t>
            </a:r>
          </a:p>
          <a:p>
            <a:r>
              <a:rPr lang="en-GB" sz="1400" dirty="0">
                <a:solidFill>
                  <a:schemeClr val="bg1"/>
                </a:solidFill>
                <a:latin typeface="Consolas" panose="020B0609020204030204" pitchFamily="49" charset="0"/>
              </a:rPr>
              <a:t>Qty must be 1 or more</a:t>
            </a:r>
          </a:p>
        </p:txBody>
      </p:sp>
      <p:sp>
        <p:nvSpPr>
          <p:cNvPr id="12" name="TextBox 11">
            <a:extLst>
              <a:ext uri="{FF2B5EF4-FFF2-40B4-BE49-F238E27FC236}">
                <a16:creationId xmlns:a16="http://schemas.microsoft.com/office/drawing/2014/main" id="{E0676F37-731A-41AA-9BFA-3A40D4F409C3}"/>
              </a:ext>
            </a:extLst>
          </p:cNvPr>
          <p:cNvSpPr txBox="1"/>
          <p:nvPr/>
        </p:nvSpPr>
        <p:spPr>
          <a:xfrm>
            <a:off x="8570458" y="3618181"/>
            <a:ext cx="2472431" cy="523220"/>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Aborting!</a:t>
            </a:r>
          </a:p>
          <a:p>
            <a:r>
              <a:rPr lang="en-GB" sz="1400" dirty="0">
                <a:solidFill>
                  <a:schemeClr val="bg1"/>
                </a:solidFill>
                <a:latin typeface="Consolas" panose="020B0609020204030204" pitchFamily="49" charset="0"/>
              </a:rPr>
              <a:t>Qty must be 1 or more</a:t>
            </a:r>
          </a:p>
        </p:txBody>
      </p:sp>
      <p:sp>
        <p:nvSpPr>
          <p:cNvPr id="13" name="TextBox 12">
            <a:extLst>
              <a:ext uri="{FF2B5EF4-FFF2-40B4-BE49-F238E27FC236}">
                <a16:creationId xmlns:a16="http://schemas.microsoft.com/office/drawing/2014/main" id="{2EAB48DB-BB1D-4576-8FAA-E63E87B9E32F}"/>
              </a:ext>
            </a:extLst>
          </p:cNvPr>
          <p:cNvSpPr txBox="1"/>
          <p:nvPr/>
        </p:nvSpPr>
        <p:spPr>
          <a:xfrm>
            <a:off x="7376753" y="3622436"/>
            <a:ext cx="1152171" cy="274921"/>
          </a:xfrm>
          <a:prstGeom prst="rect">
            <a:avLst/>
          </a:prstGeom>
          <a:solidFill>
            <a:srgbClr val="C00000"/>
          </a:solidFill>
        </p:spPr>
        <p:txBody>
          <a:bodyPr wrap="square" anchor="ctr">
            <a:noAutofit/>
          </a:bodyPr>
          <a:lstStyle/>
          <a:p>
            <a:pPr algn="ctr"/>
            <a:r>
              <a:rPr lang="en-GB" dirty="0">
                <a:solidFill>
                  <a:schemeClr val="bg1"/>
                </a:solidFill>
              </a:rPr>
              <a:t>STDERR</a:t>
            </a:r>
          </a:p>
        </p:txBody>
      </p:sp>
      <p:sp>
        <p:nvSpPr>
          <p:cNvPr id="14" name="TextBox 13">
            <a:extLst>
              <a:ext uri="{FF2B5EF4-FFF2-40B4-BE49-F238E27FC236}">
                <a16:creationId xmlns:a16="http://schemas.microsoft.com/office/drawing/2014/main" id="{97D8EB0B-11FC-4C9B-BDE7-173E05E794CA}"/>
              </a:ext>
            </a:extLst>
          </p:cNvPr>
          <p:cNvSpPr txBox="1"/>
          <p:nvPr/>
        </p:nvSpPr>
        <p:spPr>
          <a:xfrm>
            <a:off x="7386649" y="6078649"/>
            <a:ext cx="1152171" cy="274921"/>
          </a:xfrm>
          <a:prstGeom prst="rect">
            <a:avLst/>
          </a:prstGeom>
          <a:solidFill>
            <a:srgbClr val="C00000"/>
          </a:solidFill>
        </p:spPr>
        <p:txBody>
          <a:bodyPr wrap="square" anchor="ctr">
            <a:noAutofit/>
          </a:bodyPr>
          <a:lstStyle/>
          <a:p>
            <a:pPr algn="ctr"/>
            <a:r>
              <a:rPr lang="en-GB" dirty="0">
                <a:solidFill>
                  <a:schemeClr val="bg1"/>
                </a:solidFill>
              </a:rPr>
              <a:t>STDERR</a:t>
            </a:r>
          </a:p>
        </p:txBody>
      </p:sp>
      <p:pic>
        <p:nvPicPr>
          <p:cNvPr id="4" name="Picture 2" descr="Rust Programming language Logo Machine learning Haskell, crab, animals ...">
            <a:extLst>
              <a:ext uri="{FF2B5EF4-FFF2-40B4-BE49-F238E27FC236}">
                <a16:creationId xmlns:a16="http://schemas.microsoft.com/office/drawing/2014/main" id="{0AB2DE3B-401D-A5B2-9485-2612680E1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055" y="44073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94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16715-EF95-A754-C1D1-A031FC2B2DB3}"/>
              </a:ext>
            </a:extLst>
          </p:cNvPr>
          <p:cNvSpPr>
            <a:spLocks noGrp="1"/>
          </p:cNvSpPr>
          <p:nvPr>
            <p:ph type="body" sz="quarter" idx="10"/>
          </p:nvPr>
        </p:nvSpPr>
        <p:spPr/>
        <p:txBody>
          <a:bodyPr/>
          <a:lstStyle/>
          <a:p>
            <a:r>
              <a:rPr lang="en-GB" cap="none" dirty="0"/>
              <a:t>Compound Operators</a:t>
            </a:r>
          </a:p>
        </p:txBody>
      </p:sp>
      <p:sp>
        <p:nvSpPr>
          <p:cNvPr id="3" name="Text Placeholder 2">
            <a:extLst>
              <a:ext uri="{FF2B5EF4-FFF2-40B4-BE49-F238E27FC236}">
                <a16:creationId xmlns:a16="http://schemas.microsoft.com/office/drawing/2014/main" id="{7591E10F-573E-C545-340D-195B4EAA5AB2}"/>
              </a:ext>
            </a:extLst>
          </p:cNvPr>
          <p:cNvSpPr>
            <a:spLocks noGrp="1"/>
          </p:cNvSpPr>
          <p:nvPr>
            <p:ph type="body" sz="quarter" idx="15"/>
          </p:nvPr>
        </p:nvSpPr>
        <p:spPr>
          <a:xfrm>
            <a:off x="4592638" y="448284"/>
            <a:ext cx="7214578" cy="4094163"/>
          </a:xfrm>
        </p:spPr>
        <p:txBody>
          <a:bodyPr/>
          <a:lstStyle/>
          <a:p>
            <a:r>
              <a:rPr lang="en-GB" dirty="0"/>
              <a:t>As with C, a compound condition can be created to evaluate multiple conditions.</a:t>
            </a:r>
          </a:p>
          <a:p>
            <a:endParaRPr lang="en-GB" dirty="0"/>
          </a:p>
          <a:p>
            <a:r>
              <a:rPr lang="en-GB" dirty="0"/>
              <a:t>Uses traditional C-like logical operators</a:t>
            </a:r>
          </a:p>
          <a:p>
            <a:r>
              <a:rPr lang="en-GB" b="1" dirty="0">
                <a:latin typeface="Consolas" panose="020B0609020204030204" pitchFamily="49" charset="0"/>
              </a:rPr>
              <a:t>&amp;&amp;</a:t>
            </a:r>
            <a:r>
              <a:rPr lang="en-GB" dirty="0">
                <a:latin typeface="Consolas" panose="020B0609020204030204" pitchFamily="49" charset="0"/>
              </a:rPr>
              <a:t> </a:t>
            </a:r>
            <a:r>
              <a:rPr lang="en-GB" dirty="0"/>
              <a:t> (AND)</a:t>
            </a:r>
          </a:p>
          <a:p>
            <a:r>
              <a:rPr lang="en-GB" b="1" dirty="0">
                <a:latin typeface="Consolas" panose="020B0609020204030204" pitchFamily="49" charset="0"/>
              </a:rPr>
              <a:t>||</a:t>
            </a:r>
            <a:r>
              <a:rPr lang="en-GB" dirty="0"/>
              <a:t> (OR)</a:t>
            </a:r>
          </a:p>
          <a:p>
            <a:endParaRPr lang="en-GB" dirty="0"/>
          </a:p>
          <a:p>
            <a:r>
              <a:rPr lang="en-GB" dirty="0"/>
              <a:t>Optimisation of these compound conditions in Rust is typical:</a:t>
            </a:r>
          </a:p>
          <a:p>
            <a:pPr marL="285750" indent="-285750">
              <a:buFont typeface="Arial" panose="020B0604020202020204" pitchFamily="34" charset="0"/>
              <a:buChar char="•"/>
            </a:pPr>
            <a:r>
              <a:rPr lang="en-GB" dirty="0"/>
              <a:t>Logical </a:t>
            </a:r>
            <a:r>
              <a:rPr lang="en-GB" dirty="0" err="1"/>
              <a:t>shortcircuiting</a:t>
            </a:r>
            <a:r>
              <a:rPr lang="en-GB" dirty="0"/>
              <a:t> for &amp;&amp; and ||</a:t>
            </a:r>
          </a:p>
        </p:txBody>
      </p:sp>
    </p:spTree>
    <p:extLst>
      <p:ext uri="{BB962C8B-B14F-4D97-AF65-F5344CB8AC3E}">
        <p14:creationId xmlns:p14="http://schemas.microsoft.com/office/powerpoint/2010/main" val="241307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if…else Statement</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As with C, the "else" statement is optional in Rust, but can be easily added…</a:t>
            </a:r>
          </a:p>
        </p:txBody>
      </p:sp>
      <p:sp>
        <p:nvSpPr>
          <p:cNvPr id="5" name="TextBox 4">
            <a:extLst>
              <a:ext uri="{FF2B5EF4-FFF2-40B4-BE49-F238E27FC236}">
                <a16:creationId xmlns:a16="http://schemas.microsoft.com/office/drawing/2014/main" id="{D42DE42B-33EE-4A48-B535-8232EE4E945B}"/>
              </a:ext>
            </a:extLst>
          </p:cNvPr>
          <p:cNvSpPr txBox="1"/>
          <p:nvPr/>
        </p:nvSpPr>
        <p:spPr>
          <a:xfrm>
            <a:off x="4629501" y="950358"/>
            <a:ext cx="6568930" cy="2837602"/>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US" sz="1500" dirty="0">
                <a:solidFill>
                  <a:srgbClr val="0070C0"/>
                </a:solidFill>
                <a:latin typeface="Consolas" panose="020B0609020204030204" pitchFamily="49" charset="0"/>
              </a:rPr>
              <a:t>int</a:t>
            </a:r>
            <a:r>
              <a:rPr lang="en-US" sz="1500" dirty="0">
                <a:latin typeface="Consolas" panose="020B0609020204030204" pitchFamily="49" charset="0"/>
              </a:rPr>
              <a:t> main</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int</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5</a:t>
            </a:r>
            <a:r>
              <a:rPr lang="en-US" sz="1500" dirty="0">
                <a:solidFill>
                  <a:srgbClr val="FF0000"/>
                </a:solidFill>
                <a:latin typeface="Consolas" panose="020B0609020204030204" pitchFamily="49" charset="0"/>
              </a:rPr>
              <a:t>;</a:t>
            </a:r>
          </a:p>
          <a:p>
            <a:pPr algn="l"/>
            <a:endParaRPr lang="en-US" sz="1500" dirty="0">
              <a:latin typeface="Consolas" panose="020B0609020204030204" pitchFamily="49" charset="0"/>
            </a:endParaRP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if</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&lt;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 </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"Aborting!\n"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"Qty must be 1 or more\n"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rgbClr val="FF0000"/>
                </a:solidFill>
                <a:latin typeface="Consolas" panose="020B0609020204030204" pitchFamily="49" charset="0"/>
              </a:rPr>
              <a:t> } </a:t>
            </a:r>
            <a:r>
              <a:rPr lang="en-US" sz="1500" dirty="0">
                <a:solidFill>
                  <a:srgbClr val="0070C0"/>
                </a:solidFill>
                <a:highlight>
                  <a:srgbClr val="FFFF00"/>
                </a:highlight>
                <a:latin typeface="Consolas" panose="020B0609020204030204" pitchFamily="49" charset="0"/>
              </a:rPr>
              <a:t>else</a:t>
            </a:r>
            <a:r>
              <a:rPr lang="en-US" sz="1500" dirty="0">
                <a:solidFill>
                  <a:srgbClr val="FF0000"/>
                </a:solidFill>
                <a:highlight>
                  <a:srgbClr val="FFFF00"/>
                </a:highlight>
                <a:latin typeface="Consolas" panose="020B0609020204030204" pitchFamily="49" charset="0"/>
              </a:rPr>
              <a:t> {</a:t>
            </a:r>
          </a:p>
          <a:p>
            <a:pPr algn="l"/>
            <a:r>
              <a:rPr lang="en-US" sz="1500" dirty="0">
                <a:solidFill>
                  <a:srgbClr val="FF0000"/>
                </a:solidFill>
                <a:latin typeface="Consolas" panose="020B0609020204030204" pitchFamily="49" charset="0"/>
              </a:rPr>
              <a:t>    </a:t>
            </a:r>
            <a:r>
              <a:rPr lang="en-US" sz="1500" dirty="0" err="1">
                <a:latin typeface="Consolas" panose="020B0609020204030204" pitchFamily="49" charset="0"/>
              </a:rPr>
              <a:t>printf</a:t>
            </a:r>
            <a:r>
              <a:rPr lang="en-US" sz="1500" dirty="0">
                <a:solidFill>
                  <a:srgbClr val="FF0000"/>
                </a:solidFill>
                <a:latin typeface="Consolas" panose="020B0609020204030204" pitchFamily="49" charset="0"/>
              </a:rPr>
              <a:t>(</a:t>
            </a:r>
            <a:r>
              <a:rPr lang="en-US" sz="1500" dirty="0">
                <a:solidFill>
                  <a:srgbClr val="0070C0"/>
                </a:solidFill>
                <a:latin typeface="Consolas" panose="020B0609020204030204" pitchFamily="49" charset="0"/>
              </a:rPr>
              <a:t>"Your quantity of %d is accepted"</a:t>
            </a:r>
            <a:r>
              <a:rPr lang="en-US" sz="1500" dirty="0">
                <a:solidFill>
                  <a:srgbClr val="FF0000"/>
                </a:solidFill>
                <a:latin typeface="Consolas" panose="020B0609020204030204" pitchFamily="49" charset="0"/>
              </a:rPr>
              <a:t>,</a:t>
            </a:r>
            <a:r>
              <a:rPr lang="en-US" sz="1500" dirty="0">
                <a:solidFill>
                  <a:srgbClr val="0070C0"/>
                </a:solidFill>
                <a:latin typeface="Consolas" panose="020B0609020204030204" pitchFamily="49" charset="0"/>
              </a:rPr>
              <a:t> qty</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  </a:t>
            </a:r>
            <a:r>
              <a:rPr lang="en-US" sz="1500" dirty="0">
                <a:solidFill>
                  <a:srgbClr val="FF0000"/>
                </a:solidFill>
                <a:highlight>
                  <a:srgbClr val="FFFF00"/>
                </a:highlight>
                <a:latin typeface="Consolas" panose="020B0609020204030204" pitchFamily="49" charset="0"/>
              </a:rPr>
              <a:t>}</a:t>
            </a: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return</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a:t>
            </a:r>
          </a:p>
          <a:p>
            <a:pPr algn="l"/>
            <a:r>
              <a:rPr lang="en-US" sz="1500" dirty="0">
                <a:solidFill>
                  <a:srgbClr val="FF0000"/>
                </a:solidFill>
                <a:latin typeface="Consolas" panose="020B0609020204030204" pitchFamily="49" charset="0"/>
              </a:rPr>
              <a:t>}</a:t>
            </a:r>
            <a:endParaRPr lang="en-GB" sz="1500" dirty="0">
              <a:solidFill>
                <a:srgbClr val="FF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92809" y="951835"/>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575797" y="4388509"/>
            <a:ext cx="6587729" cy="2089269"/>
          </a:xfrm>
          <a:prstGeom prst="rect">
            <a:avLst/>
          </a:prstGeom>
          <a:solidFill>
            <a:schemeClr val="tx1">
              <a:lumMod val="10000"/>
              <a:lumOff val="90000"/>
            </a:schemeClr>
          </a:solidFill>
        </p:spPr>
        <p:txBody>
          <a:bodyPr vert="horz" wrap="square" lIns="0" tIns="0" rIns="0" bIns="0" rtlCol="0" anchor="t" anchorCtr="0">
            <a:normAutofit fontScale="85000" lnSpcReduction="1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qty</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dirty="0">
                <a:solidFill>
                  <a:srgbClr val="007F7F"/>
                </a:solidFill>
                <a:latin typeface="Consolas" panose="020B0609020204030204" pitchFamily="49" charset="0"/>
              </a:rPr>
              <a:t>5</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if</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qty</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&lt;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0</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00B050"/>
                </a:solidFill>
                <a:latin typeface="Consolas" panose="020B0609020204030204" pitchFamily="49" charset="0"/>
              </a:rPr>
              <a:t>        </a:t>
            </a:r>
            <a:r>
              <a:rPr lang="en-GB" sz="1800" b="0" dirty="0" err="1">
                <a:solidFill>
                  <a:srgbClr val="00B050"/>
                </a:solidFill>
                <a:latin typeface="Consolas" panose="020B0609020204030204" pitchFamily="49" charset="0"/>
              </a:rPr>
              <a:t>eprintln</a:t>
            </a:r>
            <a:r>
              <a:rPr lang="en-GB" sz="1800" b="0" dirty="0">
                <a:solidFill>
                  <a:srgbClr val="00B05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"Aborting!"</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eprintln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"Qty must be 1 or more"</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7F"/>
                </a:solidFill>
                <a:highlight>
                  <a:srgbClr val="FFFF00"/>
                </a:highlight>
                <a:latin typeface="Consolas" panose="020B0609020204030204" pitchFamily="49" charset="0"/>
              </a:rPr>
              <a:t>else</a:t>
            </a:r>
            <a:r>
              <a:rPr lang="en-GB" sz="1800" b="0" dirty="0">
                <a:solidFill>
                  <a:srgbClr val="808080"/>
                </a:solidFill>
                <a:highlight>
                  <a:srgbClr val="FFFF00"/>
                </a:highlight>
                <a:latin typeface="Consolas" panose="020B0609020204030204" pitchFamily="49" charset="0"/>
              </a:rPr>
              <a:t> </a:t>
            </a:r>
            <a:r>
              <a:rPr lang="en-GB" sz="1800" b="1" dirty="0">
                <a:solidFill>
                  <a:srgbClr val="000000"/>
                </a:solidFill>
                <a:highlight>
                  <a:srgbClr val="FFFF00"/>
                </a:highlight>
                <a:latin typeface="Consolas" panose="020B0609020204030204" pitchFamily="49" charset="0"/>
              </a:rPr>
              <a:t>{</a:t>
            </a:r>
            <a:endParaRPr lang="en-GB" sz="1800" b="0" dirty="0">
              <a:solidFill>
                <a:srgbClr val="808080"/>
              </a:solidFill>
              <a:highlight>
                <a:srgbClr val="FFFF00"/>
              </a:highlight>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"Your quantity of {} is accepted"</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qty</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highlight>
                  <a:srgbClr val="FFFF00"/>
                </a:highlight>
                <a:latin typeface="Consolas" panose="020B0609020204030204" pitchFamily="49" charset="0"/>
              </a:rPr>
              <a:t>}</a:t>
            </a:r>
            <a:endParaRPr lang="en-GB" sz="1800" b="0" dirty="0">
              <a:solidFill>
                <a:srgbClr val="808080"/>
              </a:solidFill>
              <a:highlight>
                <a:srgbClr val="FFFF00"/>
              </a:highlight>
              <a:latin typeface="Consolas" panose="020B0609020204030204" pitchFamily="49" charset="0"/>
            </a:endParaRPr>
          </a:p>
          <a:p>
            <a:r>
              <a:rPr lang="en-GB" sz="18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10" name="TextBox 9">
            <a:extLst>
              <a:ext uri="{FF2B5EF4-FFF2-40B4-BE49-F238E27FC236}">
                <a16:creationId xmlns:a16="http://schemas.microsoft.com/office/drawing/2014/main" id="{5488E684-CFC7-4350-B368-1204F6E8B124}"/>
              </a:ext>
            </a:extLst>
          </p:cNvPr>
          <p:cNvSpPr txBox="1"/>
          <p:nvPr/>
        </p:nvSpPr>
        <p:spPr>
          <a:xfrm>
            <a:off x="7985960" y="6283040"/>
            <a:ext cx="3177566" cy="30777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Your quantity of 5 is accepted</a:t>
            </a:r>
            <a:endParaRPr lang="en-GB" sz="1400"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E0676F37-731A-41AA-9BFA-3A40D4F409C3}"/>
              </a:ext>
            </a:extLst>
          </p:cNvPr>
          <p:cNvSpPr txBox="1"/>
          <p:nvPr/>
        </p:nvSpPr>
        <p:spPr>
          <a:xfrm>
            <a:off x="7986851" y="3637518"/>
            <a:ext cx="3177566" cy="30777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Your quantity of 5 is accepted</a:t>
            </a:r>
            <a:endParaRPr lang="en-GB" sz="1400"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65374C97-1D26-445A-9AB6-7866C3421F40}"/>
              </a:ext>
            </a:extLst>
          </p:cNvPr>
          <p:cNvSpPr txBox="1"/>
          <p:nvPr/>
        </p:nvSpPr>
        <p:spPr>
          <a:xfrm>
            <a:off x="6800667" y="6283040"/>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4" name="TextBox 3">
            <a:extLst>
              <a:ext uri="{FF2B5EF4-FFF2-40B4-BE49-F238E27FC236}">
                <a16:creationId xmlns:a16="http://schemas.microsoft.com/office/drawing/2014/main" id="{42FFC7C6-C1A0-AA32-1173-13A1E41171AC}"/>
              </a:ext>
            </a:extLst>
          </p:cNvPr>
          <p:cNvSpPr txBox="1"/>
          <p:nvPr/>
        </p:nvSpPr>
        <p:spPr>
          <a:xfrm>
            <a:off x="6796890" y="3626569"/>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6" name="Picture 2" descr="Rust Programming language Logo Machine learning Haskell, crab, animals ...">
            <a:extLst>
              <a:ext uri="{FF2B5EF4-FFF2-40B4-BE49-F238E27FC236}">
                <a16:creationId xmlns:a16="http://schemas.microsoft.com/office/drawing/2014/main" id="{C3D373DE-E51F-0992-D085-5BCFBC5C2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055" y="44073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11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Nested if Statements</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Nested if statements are implemented in a similar way to the C family</a:t>
            </a:r>
          </a:p>
          <a:p>
            <a:pPr marL="285750" indent="-285750">
              <a:buFont typeface="Arial" panose="020B0604020202020204" pitchFamily="34" charset="0"/>
              <a:buChar char="•"/>
            </a:pPr>
            <a:r>
              <a:rPr lang="en-GB" dirty="0"/>
              <a:t>there is no "</a:t>
            </a:r>
            <a:r>
              <a:rPr lang="en-GB" dirty="0" err="1"/>
              <a:t>elif</a:t>
            </a:r>
            <a:r>
              <a:rPr lang="en-GB" dirty="0"/>
              <a:t>"/"elseif" as seen in languages like Python etc.</a:t>
            </a:r>
          </a:p>
        </p:txBody>
      </p:sp>
      <p:sp>
        <p:nvSpPr>
          <p:cNvPr id="5" name="TextBox 4">
            <a:extLst>
              <a:ext uri="{FF2B5EF4-FFF2-40B4-BE49-F238E27FC236}">
                <a16:creationId xmlns:a16="http://schemas.microsoft.com/office/drawing/2014/main" id="{D42DE42B-33EE-4A48-B535-8232EE4E945B}"/>
              </a:ext>
            </a:extLst>
          </p:cNvPr>
          <p:cNvSpPr txBox="1"/>
          <p:nvPr/>
        </p:nvSpPr>
        <p:spPr>
          <a:xfrm>
            <a:off x="4935129" y="1290521"/>
            <a:ext cx="6144550" cy="2721660"/>
          </a:xfrm>
          <a:prstGeom prst="rect">
            <a:avLst/>
          </a:prstGeom>
          <a:solidFill>
            <a:schemeClr val="accent6">
              <a:lumMod val="20000"/>
              <a:lumOff val="80000"/>
            </a:schemeClr>
          </a:solidFill>
        </p:spPr>
        <p:txBody>
          <a:bodyPr vert="horz" wrap="square" lIns="0" tIns="0" rIns="0" bIns="0" rtlCol="0" anchor="t" anchorCtr="0">
            <a:noAutofit/>
          </a:bodyPr>
          <a:lstStyle/>
          <a:p>
            <a:r>
              <a:rPr lang="en-GB" sz="1300" b="1" dirty="0">
                <a:solidFill>
                  <a:srgbClr val="0000FF"/>
                </a:solidFill>
                <a:latin typeface="Consolas" panose="020B0609020204030204" pitchFamily="49" charset="0"/>
              </a:rPr>
              <a:t>int</a:t>
            </a:r>
            <a:r>
              <a:rPr lang="en-GB" sz="1300" dirty="0">
                <a:solidFill>
                  <a:srgbClr val="000000"/>
                </a:solidFill>
                <a:latin typeface="Consolas" panose="020B0609020204030204" pitchFamily="49" charset="0"/>
              </a:rPr>
              <a:t> main</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int </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3</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if</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1</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8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else</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if</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2</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10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else</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dirty="0">
                <a:solidFill>
                  <a:srgbClr val="000000"/>
                </a:solidFill>
                <a:latin typeface="Consolas" panose="020B0609020204030204" pitchFamily="49" charset="0"/>
              </a:rPr>
              <a:t> </a:t>
            </a: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11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return</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0</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1" dirty="0">
                <a:solidFill>
                  <a:srgbClr val="000080"/>
                </a:solidFill>
                <a:latin typeface="Consolas" panose="020B0609020204030204" pitchFamily="49" charset="0"/>
              </a:rPr>
              <a:t>}</a:t>
            </a:r>
            <a:endParaRPr lang="en-GB" sz="13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04645" y="1349984"/>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935129" y="4264679"/>
            <a:ext cx="6144550" cy="2332154"/>
          </a:xfrm>
          <a:prstGeom prst="rect">
            <a:avLst/>
          </a:prstGeom>
          <a:solidFill>
            <a:schemeClr val="tx1">
              <a:lumMod val="10000"/>
              <a:lumOff val="90000"/>
            </a:schemeClr>
          </a:solidFill>
        </p:spPr>
        <p:txBody>
          <a:bodyPr vert="horz" wrap="square" lIns="0" tIns="0" rIns="0" bIns="0" rtlCol="0" anchor="t" anchorCtr="0">
            <a:noAutofit/>
          </a:bodyPr>
          <a:lstStyle/>
          <a:p>
            <a:r>
              <a:rPr lang="en-GB" sz="1300" b="1" dirty="0" err="1">
                <a:solidFill>
                  <a:srgbClr val="00007F"/>
                </a:solidFill>
                <a:latin typeface="Consolas" panose="020B0609020204030204" pitchFamily="49" charset="0"/>
              </a:rPr>
              <a:t>fn</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main</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let</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3</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1</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00B05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8 selected"</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else</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2</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7F7F0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10 selected"</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else</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00B05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11 selected"</a:t>
            </a:r>
            <a:r>
              <a:rPr lang="en-GB" sz="1300" b="1" dirty="0">
                <a:solidFill>
                  <a:srgbClr val="000000"/>
                </a:solidFill>
                <a:latin typeface="Consolas" panose="020B0609020204030204" pitchFamily="49" charset="0"/>
              </a:rPr>
              <a:t>);</a:t>
            </a:r>
            <a:r>
              <a:rPr lang="en-GB" sz="1300" dirty="0">
                <a:solidFill>
                  <a:srgbClr val="808080"/>
                </a:solidFill>
                <a:latin typeface="Consolas" panose="020B0609020204030204" pitchFamily="49" charset="0"/>
              </a:rPr>
              <a:t> </a:t>
            </a:r>
          </a:p>
          <a:p>
            <a:r>
              <a:rPr lang="en-GB" sz="1300" b="1"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1" dirty="0">
                <a:solidFill>
                  <a:srgbClr val="000000"/>
                </a:solidFill>
                <a:latin typeface="Consolas" panose="020B0609020204030204" pitchFamily="49" charset="0"/>
              </a:rPr>
              <a:t>}</a:t>
            </a:r>
            <a:endParaRPr lang="en-GB" sz="1300" dirty="0">
              <a:latin typeface="Consolas" panose="020B0609020204030204" pitchFamily="49" charset="0"/>
            </a:endParaRPr>
          </a:p>
        </p:txBody>
      </p:sp>
      <p:sp>
        <p:nvSpPr>
          <p:cNvPr id="10" name="TextBox 9">
            <a:extLst>
              <a:ext uri="{FF2B5EF4-FFF2-40B4-BE49-F238E27FC236}">
                <a16:creationId xmlns:a16="http://schemas.microsoft.com/office/drawing/2014/main" id="{5488E684-CFC7-4350-B368-1204F6E8B124}"/>
              </a:ext>
            </a:extLst>
          </p:cNvPr>
          <p:cNvSpPr txBox="1"/>
          <p:nvPr/>
        </p:nvSpPr>
        <p:spPr>
          <a:xfrm>
            <a:off x="8623464" y="6389187"/>
            <a:ext cx="2472431" cy="307777"/>
          </a:xfrm>
          <a:prstGeom prst="rect">
            <a:avLst/>
          </a:prstGeom>
          <a:solidFill>
            <a:srgbClr val="000000"/>
          </a:solidFill>
        </p:spPr>
        <p:txBody>
          <a:bodyPr wrap="square">
            <a:spAutoFit/>
          </a:bodyPr>
          <a:lstStyle/>
          <a:p>
            <a:r>
              <a:rPr lang="en-GB" sz="1400" b="0" dirty="0">
                <a:solidFill>
                  <a:schemeClr val="bg1"/>
                </a:solidFill>
                <a:latin typeface="Consolas" panose="020B0609020204030204" pitchFamily="49" charset="0"/>
              </a:rPr>
              <a:t>Windows 11 selected</a:t>
            </a:r>
            <a:endParaRPr lang="en-GB" sz="1400" dirty="0">
              <a:solidFill>
                <a:schemeClr val="bg1"/>
              </a:solidFill>
              <a:latin typeface="Consolas" panose="020B0609020204030204" pitchFamily="49" charset="0"/>
            </a:endParaRPr>
          </a:p>
        </p:txBody>
      </p:sp>
      <p:sp>
        <p:nvSpPr>
          <p:cNvPr id="13" name="TextBox 12">
            <a:extLst>
              <a:ext uri="{FF2B5EF4-FFF2-40B4-BE49-F238E27FC236}">
                <a16:creationId xmlns:a16="http://schemas.microsoft.com/office/drawing/2014/main" id="{AED1DFDC-1C76-4075-85C7-09DD061E1C8D}"/>
              </a:ext>
            </a:extLst>
          </p:cNvPr>
          <p:cNvSpPr txBox="1"/>
          <p:nvPr/>
        </p:nvSpPr>
        <p:spPr>
          <a:xfrm>
            <a:off x="7415929" y="6389188"/>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4" name="TextBox 13">
            <a:extLst>
              <a:ext uri="{FF2B5EF4-FFF2-40B4-BE49-F238E27FC236}">
                <a16:creationId xmlns:a16="http://schemas.microsoft.com/office/drawing/2014/main" id="{655BA11C-26A4-4641-843E-CF0D1BCB0EB3}"/>
              </a:ext>
            </a:extLst>
          </p:cNvPr>
          <p:cNvSpPr txBox="1"/>
          <p:nvPr/>
        </p:nvSpPr>
        <p:spPr>
          <a:xfrm>
            <a:off x="8607248" y="3792489"/>
            <a:ext cx="2472431" cy="307777"/>
          </a:xfrm>
          <a:prstGeom prst="rect">
            <a:avLst/>
          </a:prstGeom>
          <a:solidFill>
            <a:srgbClr val="000000"/>
          </a:solidFill>
        </p:spPr>
        <p:txBody>
          <a:bodyPr wrap="square">
            <a:spAutoFit/>
          </a:bodyPr>
          <a:lstStyle/>
          <a:p>
            <a:r>
              <a:rPr lang="en-GB" sz="1400" b="0" dirty="0">
                <a:solidFill>
                  <a:schemeClr val="bg1"/>
                </a:solidFill>
                <a:latin typeface="Consolas" panose="020B0609020204030204" pitchFamily="49" charset="0"/>
              </a:rPr>
              <a:t>Windows 11 selected</a:t>
            </a:r>
            <a:endParaRPr lang="en-GB" sz="1400" dirty="0">
              <a:solidFill>
                <a:schemeClr val="bg1"/>
              </a:solidFill>
              <a:latin typeface="Consolas" panose="020B0609020204030204" pitchFamily="49" charset="0"/>
            </a:endParaRPr>
          </a:p>
        </p:txBody>
      </p:sp>
      <p:sp>
        <p:nvSpPr>
          <p:cNvPr id="15" name="TextBox 14">
            <a:extLst>
              <a:ext uri="{FF2B5EF4-FFF2-40B4-BE49-F238E27FC236}">
                <a16:creationId xmlns:a16="http://schemas.microsoft.com/office/drawing/2014/main" id="{2704A1E8-1D77-40A2-80A5-B941721BE659}"/>
              </a:ext>
            </a:extLst>
          </p:cNvPr>
          <p:cNvSpPr txBox="1"/>
          <p:nvPr/>
        </p:nvSpPr>
        <p:spPr>
          <a:xfrm>
            <a:off x="7415102" y="3792489"/>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76784A34-FCC1-16D4-3D3E-969942F73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3768" y="4264679"/>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22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solidFill>
                  <a:srgbClr val="FF0000"/>
                </a:solidFill>
              </a:rPr>
              <a:t>WARNING</a:t>
            </a:r>
            <a:r>
              <a:rPr lang="en-GB" sz="4400" cap="none" dirty="0"/>
              <a:t>: No </a:t>
            </a:r>
            <a:r>
              <a:rPr lang="en-GB" sz="4000" cap="none" dirty="0"/>
              <a:t>Conditional</a:t>
            </a:r>
            <a:r>
              <a:rPr lang="en-GB" sz="4400" cap="none" dirty="0"/>
              <a:t> Shortcuts!</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162800" cy="4094163"/>
          </a:xfrm>
        </p:spPr>
        <p:txBody>
          <a:bodyPr/>
          <a:lstStyle/>
          <a:p>
            <a:r>
              <a:rPr lang="en-GB" b="1" dirty="0"/>
              <a:t>Unlike C where developers tend to use shortcuts in their expressions…</a:t>
            </a:r>
          </a:p>
          <a:p>
            <a:endParaRPr lang="en-GB" b="1" dirty="0"/>
          </a:p>
          <a:p>
            <a:endParaRPr lang="en-GB" b="1" dirty="0"/>
          </a:p>
          <a:p>
            <a:endParaRPr lang="en-GB" b="1" dirty="0"/>
          </a:p>
          <a:p>
            <a:endParaRPr lang="en-GB" b="1" dirty="0"/>
          </a:p>
          <a:p>
            <a:endParaRPr lang="en-GB" b="1" dirty="0"/>
          </a:p>
          <a:p>
            <a:endParaRPr lang="en-GB" b="1" dirty="0"/>
          </a:p>
          <a:p>
            <a:pPr>
              <a:spcAft>
                <a:spcPts val="0"/>
              </a:spcAft>
            </a:pPr>
            <a:endParaRPr lang="en-GB" b="1" dirty="0"/>
          </a:p>
          <a:p>
            <a:r>
              <a:rPr lang="en-GB" b="1" dirty="0"/>
              <a:t>Rust's compiler will complain if you try anything similar...</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It's demanding "type safe" behaviour – conditions </a:t>
            </a:r>
            <a:r>
              <a:rPr lang="en-GB" b="1" u="sng" dirty="0"/>
              <a:t>must</a:t>
            </a:r>
            <a:r>
              <a:rPr lang="en-GB" b="1" dirty="0"/>
              <a:t> evaluate as a Bool</a:t>
            </a:r>
          </a:p>
        </p:txBody>
      </p:sp>
      <p:sp>
        <p:nvSpPr>
          <p:cNvPr id="4" name="TextBox 3">
            <a:extLst>
              <a:ext uri="{FF2B5EF4-FFF2-40B4-BE49-F238E27FC236}">
                <a16:creationId xmlns:a16="http://schemas.microsoft.com/office/drawing/2014/main" id="{653259EE-D784-4E77-BA20-1E0A0357F47B}"/>
              </a:ext>
            </a:extLst>
          </p:cNvPr>
          <p:cNvSpPr txBox="1"/>
          <p:nvPr/>
        </p:nvSpPr>
        <p:spPr>
          <a:xfrm>
            <a:off x="4737100" y="1145749"/>
            <a:ext cx="5263841" cy="1775251"/>
          </a:xfrm>
          <a:prstGeom prst="rect">
            <a:avLst/>
          </a:prstGeom>
          <a:solidFill>
            <a:schemeClr val="accent6">
              <a:lumMod val="20000"/>
              <a:lumOff val="80000"/>
            </a:schemeClr>
          </a:solidFill>
        </p:spPr>
        <p:txBody>
          <a:bodyPr vert="horz" wrap="square" lIns="0" tIns="0" rIns="0" bIns="0" rtlCol="0" anchor="t" anchorCtr="0">
            <a:normAutofit/>
          </a:bodyPr>
          <a:lstStyle/>
          <a:p>
            <a:pPr algn="l"/>
            <a:r>
              <a:rPr lang="en-US" sz="1400" b="1" dirty="0">
                <a:solidFill>
                  <a:srgbClr val="0000FF"/>
                </a:solidFill>
                <a:latin typeface="Consolas" panose="020B0609020204030204" pitchFamily="49" charset="0"/>
              </a:rPr>
              <a:t> int </a:t>
            </a:r>
            <a:r>
              <a:rPr lang="en-US" sz="1400" dirty="0">
                <a:latin typeface="Consolas" panose="020B0609020204030204" pitchFamily="49" charset="0"/>
              </a:rPr>
              <a:t>result;</a:t>
            </a:r>
          </a:p>
          <a:p>
            <a:pPr algn="l"/>
            <a:endParaRPr lang="en-US" sz="1400" dirty="0">
              <a:latin typeface="Consolas" panose="020B0609020204030204" pitchFamily="49" charset="0"/>
            </a:endParaRPr>
          </a:p>
          <a:p>
            <a:pPr algn="l"/>
            <a:r>
              <a:rPr lang="en-US" sz="1400" dirty="0">
                <a:latin typeface="Consolas" panose="020B0609020204030204" pitchFamily="49" charset="0"/>
              </a:rPr>
              <a:t> result = </a:t>
            </a:r>
            <a:r>
              <a:rPr lang="en-US" sz="1400" dirty="0" err="1">
                <a:latin typeface="Consolas" panose="020B0609020204030204" pitchFamily="49" charset="0"/>
              </a:rPr>
              <a:t>some_func</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b="1" dirty="0">
                <a:solidFill>
                  <a:srgbClr val="0000FF"/>
                </a:solidFill>
                <a:latin typeface="Consolas" panose="020B0609020204030204" pitchFamily="49" charset="0"/>
              </a:rPr>
              <a:t>if </a:t>
            </a:r>
            <a:r>
              <a:rPr lang="en-US" sz="1400" dirty="0">
                <a:highlight>
                  <a:srgbClr val="FFFF00"/>
                </a:highlight>
                <a:latin typeface="Consolas" panose="020B0609020204030204" pitchFamily="49" charset="0"/>
              </a:rPr>
              <a:t>(result) </a:t>
            </a:r>
            <a:r>
              <a:rPr lang="en-US" sz="1400" dirty="0">
                <a:latin typeface="Consolas" panose="020B0609020204030204" pitchFamily="49" charset="0"/>
              </a:rPr>
              <a:t>{</a:t>
            </a:r>
          </a:p>
          <a:p>
            <a:pPr algn="l"/>
            <a:r>
              <a:rPr lang="en-US" sz="1400" dirty="0">
                <a:latin typeface="Consolas" panose="020B0609020204030204" pitchFamily="49" charset="0"/>
              </a:rPr>
              <a:t>   puts("OK");</a:t>
            </a:r>
          </a:p>
          <a:p>
            <a:pPr algn="l"/>
            <a:r>
              <a:rPr lang="en-US" sz="1400" dirty="0">
                <a:latin typeface="Consolas" panose="020B0609020204030204" pitchFamily="49" charset="0"/>
              </a:rPr>
              <a:t> } </a:t>
            </a:r>
            <a:r>
              <a:rPr lang="en-US" sz="1400" b="1" dirty="0">
                <a:solidFill>
                  <a:srgbClr val="0000FF"/>
                </a:solidFill>
                <a:latin typeface="Consolas" panose="020B0609020204030204" pitchFamily="49" charset="0"/>
              </a:rPr>
              <a:t>else </a:t>
            </a:r>
            <a:r>
              <a:rPr lang="en-US" sz="1400" dirty="0">
                <a:latin typeface="Consolas" panose="020B0609020204030204" pitchFamily="49" charset="0"/>
              </a:rPr>
              <a:t>{</a:t>
            </a:r>
          </a:p>
          <a:p>
            <a:pPr algn="l"/>
            <a:r>
              <a:rPr lang="en-US" sz="1400" dirty="0">
                <a:latin typeface="Consolas" panose="020B0609020204030204" pitchFamily="49" charset="0"/>
              </a:rPr>
              <a:t>   puts("NOT OK");</a:t>
            </a:r>
          </a:p>
          <a:p>
            <a:pPr algn="l"/>
            <a:r>
              <a:rPr lang="en-US" sz="1400" dirty="0">
                <a:latin typeface="Consolas" panose="020B0609020204030204" pitchFamily="49" charset="0"/>
              </a:rPr>
              <a:t> </a:t>
            </a:r>
            <a:r>
              <a:rPr lang="en-US" sz="1600" dirty="0">
                <a:latin typeface="Consolas" panose="020B0609020204030204" pitchFamily="49" charset="0"/>
              </a:rPr>
              <a:t>}</a:t>
            </a:r>
            <a:endParaRPr lang="en-GB" dirty="0">
              <a:latin typeface="Consolas" panose="020B0609020204030204" pitchFamily="49" charset="0"/>
            </a:endParaRPr>
          </a:p>
        </p:txBody>
      </p:sp>
      <p:pic>
        <p:nvPicPr>
          <p:cNvPr id="5" name="Picture 4">
            <a:extLst>
              <a:ext uri="{FF2B5EF4-FFF2-40B4-BE49-F238E27FC236}">
                <a16:creationId xmlns:a16="http://schemas.microsoft.com/office/drawing/2014/main" id="{137576DE-5234-4100-B768-A3C8F14FDC55}"/>
              </a:ext>
            </a:extLst>
          </p:cNvPr>
          <p:cNvPicPr>
            <a:picLocks noChangeAspect="1"/>
          </p:cNvPicPr>
          <p:nvPr/>
        </p:nvPicPr>
        <p:blipFill>
          <a:blip r:embed="rId3"/>
          <a:stretch>
            <a:fillRect/>
          </a:stretch>
        </p:blipFill>
        <p:spPr>
          <a:xfrm>
            <a:off x="10177001" y="1145749"/>
            <a:ext cx="365791" cy="379530"/>
          </a:xfrm>
          <a:prstGeom prst="rect">
            <a:avLst/>
          </a:prstGeom>
        </p:spPr>
      </p:pic>
      <p:sp>
        <p:nvSpPr>
          <p:cNvPr id="10" name="TextBox 9">
            <a:extLst>
              <a:ext uri="{FF2B5EF4-FFF2-40B4-BE49-F238E27FC236}">
                <a16:creationId xmlns:a16="http://schemas.microsoft.com/office/drawing/2014/main" id="{6504FE39-00D8-D831-CCB3-5DCFCB88DAAD}"/>
              </a:ext>
            </a:extLst>
          </p:cNvPr>
          <p:cNvSpPr txBox="1"/>
          <p:nvPr/>
        </p:nvSpPr>
        <p:spPr>
          <a:xfrm>
            <a:off x="4737100" y="4923097"/>
            <a:ext cx="5881271" cy="1274503"/>
          </a:xfrm>
          <a:prstGeom prst="rect">
            <a:avLst/>
          </a:prstGeom>
          <a:solidFill>
            <a:srgbClr val="000000"/>
          </a:solidFill>
        </p:spPr>
        <p:txBody>
          <a:bodyPr vert="horz" wrap="square" lIns="0" tIns="0" rIns="0" bIns="0" rtlCol="0" anchor="t" anchorCtr="0">
            <a:normAutofit fontScale="25000" lnSpcReduction="20000"/>
          </a:bodyPr>
          <a:lstStyle/>
          <a:p>
            <a:pPr>
              <a:lnSpc>
                <a:spcPct val="120000"/>
              </a:lnSpc>
            </a:pPr>
            <a:r>
              <a:rPr lang="en-GB" sz="6400" b="1" dirty="0">
                <a:solidFill>
                  <a:srgbClr val="FF0000"/>
                </a:solidFill>
                <a:latin typeface="Consolas" panose="020B0609020204030204" pitchFamily="49" charset="0"/>
              </a:rPr>
              <a:t>error[E0308]</a:t>
            </a:r>
            <a:r>
              <a:rPr lang="en-GB" sz="6400" b="1" dirty="0">
                <a:solidFill>
                  <a:schemeClr val="bg1"/>
                </a:solidFill>
                <a:latin typeface="Consolas" panose="020B0609020204030204" pitchFamily="49" charset="0"/>
              </a:rPr>
              <a:t>: mismatched types</a:t>
            </a:r>
          </a:p>
          <a:p>
            <a:pPr>
              <a:lnSpc>
                <a:spcPct val="120000"/>
              </a:lnSpc>
            </a:pPr>
            <a:r>
              <a:rPr lang="en-GB" sz="6400" b="1" dirty="0">
                <a:solidFill>
                  <a:schemeClr val="bg1"/>
                </a:solidFill>
                <a:latin typeface="Consolas" panose="020B0609020204030204" pitchFamily="49" charset="0"/>
              </a:rPr>
              <a:t> --&gt; nobool.rs:5:7</a:t>
            </a:r>
          </a:p>
          <a:p>
            <a:pPr>
              <a:lnSpc>
                <a:spcPct val="120000"/>
              </a:lnSpc>
            </a:pPr>
            <a:r>
              <a:rPr lang="en-GB" sz="6400" b="1" dirty="0">
                <a:solidFill>
                  <a:schemeClr val="bg1"/>
                </a:solidFill>
                <a:latin typeface="Consolas" panose="020B0609020204030204" pitchFamily="49" charset="0"/>
              </a:rPr>
              <a:t> </a:t>
            </a:r>
            <a:r>
              <a:rPr lang="en-GB" sz="6400" b="1" dirty="0">
                <a:solidFill>
                  <a:srgbClr val="20D3FF"/>
                </a:solidFill>
                <a:latin typeface="Consolas" panose="020B0609020204030204" pitchFamily="49" charset="0"/>
              </a:rPr>
              <a:t> |5      </a:t>
            </a:r>
            <a:r>
              <a:rPr lang="en-GB" sz="6400" b="1" dirty="0">
                <a:solidFill>
                  <a:schemeClr val="bg1"/>
                </a:solidFill>
                <a:latin typeface="Consolas" panose="020B0609020204030204" pitchFamily="49" charset="0"/>
              </a:rPr>
              <a:t>if result {</a:t>
            </a:r>
          </a:p>
          <a:p>
            <a:pPr>
              <a:lnSpc>
                <a:spcPct val="120000"/>
              </a:lnSpc>
            </a:pPr>
            <a:r>
              <a:rPr lang="en-GB" sz="6400" b="1" dirty="0">
                <a:solidFill>
                  <a:schemeClr val="bg1"/>
                </a:solidFill>
                <a:latin typeface="Consolas" panose="020B0609020204030204" pitchFamily="49" charset="0"/>
              </a:rPr>
              <a:t>  </a:t>
            </a:r>
            <a:r>
              <a:rPr lang="en-GB" sz="6400" b="1" dirty="0">
                <a:solidFill>
                  <a:srgbClr val="20D3FF"/>
                </a:solidFill>
                <a:latin typeface="Consolas" panose="020B0609020204030204" pitchFamily="49" charset="0"/>
              </a:rPr>
              <a:t>|</a:t>
            </a:r>
            <a:r>
              <a:rPr lang="en-GB" sz="6400" b="1" dirty="0">
                <a:solidFill>
                  <a:schemeClr val="bg1"/>
                </a:solidFill>
                <a:latin typeface="Consolas" panose="020B0609020204030204" pitchFamily="49" charset="0"/>
              </a:rPr>
              <a:t>          </a:t>
            </a:r>
            <a:r>
              <a:rPr lang="en-GB" sz="6400" b="1" dirty="0">
                <a:solidFill>
                  <a:srgbClr val="FF0000"/>
                </a:solidFill>
                <a:latin typeface="Consolas" panose="020B0609020204030204" pitchFamily="49" charset="0"/>
              </a:rPr>
              <a:t>^^^^^^ expected `bool`, found integer</a:t>
            </a:r>
          </a:p>
          <a:p>
            <a:pPr>
              <a:lnSpc>
                <a:spcPct val="120000"/>
              </a:lnSpc>
            </a:pPr>
            <a:r>
              <a:rPr lang="en-GB" sz="6400" b="1" dirty="0">
                <a:solidFill>
                  <a:srgbClr val="FF0000"/>
                </a:solidFill>
                <a:latin typeface="Consolas" panose="020B0609020204030204" pitchFamily="49" charset="0"/>
              </a:rPr>
              <a:t>error</a:t>
            </a:r>
            <a:r>
              <a:rPr lang="en-GB" sz="6400" b="1" dirty="0">
                <a:solidFill>
                  <a:schemeClr val="bg1"/>
                </a:solidFill>
                <a:latin typeface="Consolas" panose="020B0609020204030204" pitchFamily="49" charset="0"/>
              </a:rPr>
              <a:t>: aborting due to previous error</a:t>
            </a:r>
            <a:endParaRPr lang="en-GB" dirty="0"/>
          </a:p>
        </p:txBody>
      </p:sp>
      <p:sp>
        <p:nvSpPr>
          <p:cNvPr id="11" name="TextBox 10">
            <a:extLst>
              <a:ext uri="{FF2B5EF4-FFF2-40B4-BE49-F238E27FC236}">
                <a16:creationId xmlns:a16="http://schemas.microsoft.com/office/drawing/2014/main" id="{2103E3FA-3853-ECD5-DB22-2A5266B726BA}"/>
              </a:ext>
            </a:extLst>
          </p:cNvPr>
          <p:cNvSpPr txBox="1"/>
          <p:nvPr/>
        </p:nvSpPr>
        <p:spPr>
          <a:xfrm>
            <a:off x="4737100" y="3657655"/>
            <a:ext cx="5263841" cy="1170920"/>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a:solidFill>
                  <a:srgbClr val="000000"/>
                </a:solidFill>
                <a:highlight>
                  <a:srgbClr val="FFFF00"/>
                </a:highlight>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B05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"OK"</a:t>
            </a:r>
            <a:r>
              <a:rPr lang="en-GB" sz="1400" b="1" dirty="0">
                <a:solidFill>
                  <a:srgbClr val="000000"/>
                </a:solidFill>
                <a:latin typeface="Consolas" panose="020B0609020204030204" pitchFamily="49" charset="0"/>
              </a:rPr>
              <a:t>);</a:t>
            </a:r>
          </a:p>
          <a:p>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else</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"NOT OK"</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p>
          <a:p>
            <a:r>
              <a:rPr lang="en-GB" sz="1400" b="1" dirty="0">
                <a:solidFill>
                  <a:srgbClr val="000000"/>
                </a:solidFill>
                <a:latin typeface="Consolas" panose="020B0609020204030204" pitchFamily="49" charset="0"/>
              </a:rPr>
              <a:t>}</a:t>
            </a:r>
            <a:endParaRPr lang="en-GB" sz="1400" b="0" dirty="0">
              <a:solidFill>
                <a:srgbClr val="808080"/>
              </a:solidFill>
              <a:highlight>
                <a:srgbClr val="00FFFF"/>
              </a:highlight>
              <a:latin typeface="Consolas" panose="020B0609020204030204" pitchFamily="49" charset="0"/>
            </a:endParaRPr>
          </a:p>
          <a:p>
            <a:endParaRPr lang="en-GB" sz="1400" b="0" dirty="0">
              <a:solidFill>
                <a:srgbClr val="00B050"/>
              </a:solidFill>
              <a:latin typeface="Consolas" panose="020B0609020204030204" pitchFamily="49" charset="0"/>
            </a:endParaRPr>
          </a:p>
          <a:p>
            <a:r>
              <a:rPr lang="en-GB" sz="1400" b="0" dirty="0">
                <a:solidFill>
                  <a:srgbClr val="00B050"/>
                </a:solidFill>
                <a:latin typeface="Consolas" panose="020B0609020204030204" pitchFamily="49" charset="0"/>
              </a:rPr>
              <a:t>    </a:t>
            </a:r>
            <a:endParaRPr lang="en-GB" sz="1400" b="0" dirty="0">
              <a:solidFill>
                <a:srgbClr val="808080"/>
              </a:solidFill>
              <a:latin typeface="Consolas" panose="020B0609020204030204" pitchFamily="49" charset="0"/>
            </a:endParaRPr>
          </a:p>
          <a:p>
            <a:endParaRPr lang="en-GB" sz="1400" b="0" dirty="0">
              <a:solidFill>
                <a:srgbClr val="808080"/>
              </a:solidFill>
              <a:highlight>
                <a:srgbClr val="FFFFFF"/>
              </a:highlight>
              <a:latin typeface="Courier New" panose="02070309020205020404" pitchFamily="49" charset="0"/>
            </a:endParaRPr>
          </a:p>
        </p:txBody>
      </p:sp>
      <p:pic>
        <p:nvPicPr>
          <p:cNvPr id="6" name="Picture 2" descr="Rust Programming language Logo Machine learning Haskell, crab, animals ...">
            <a:extLst>
              <a:ext uri="{FF2B5EF4-FFF2-40B4-BE49-F238E27FC236}">
                <a16:creationId xmlns:a16="http://schemas.microsoft.com/office/drawing/2014/main" id="{E7F0B98A-836F-244C-0684-062889DF3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6124" y="365214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86377"/>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13686</TotalTime>
  <Words>5385</Words>
  <Application>Microsoft Office PowerPoint</Application>
  <PresentationFormat>Widescreen</PresentationFormat>
  <Paragraphs>1168</Paragraphs>
  <Slides>35</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-apple-system</vt:lpstr>
      <vt:lpstr>Arial</vt:lpstr>
      <vt:lpstr>Calibri</vt:lpstr>
      <vt:lpstr>Consolas</vt:lpstr>
      <vt:lpstr>Courier New</vt:lpstr>
      <vt:lpstr>Krana Fat B</vt:lpstr>
      <vt:lpstr>Montserrat</vt:lpstr>
      <vt:lpstr>Office Theme</vt:lpstr>
      <vt:lpstr>C to Rust : Chapter 8 Program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to Rust Lab #12</vt:lpstr>
      <vt:lpstr>PowerPoint Presentation</vt:lpstr>
      <vt:lpstr>PowerPoint Presentation</vt:lpstr>
      <vt:lpstr>PowerPoint Presentation</vt:lpstr>
      <vt:lpstr>PowerPoint Presentation</vt:lpstr>
      <vt:lpstr>PowerPoint Presentation</vt:lpstr>
      <vt:lpstr>PowerPoint Presentation</vt:lpstr>
      <vt:lpstr>C to Rust Lab #13</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1120</cp:revision>
  <cp:lastPrinted>2019-07-11T13:24:49Z</cp:lastPrinted>
  <dcterms:created xsi:type="dcterms:W3CDTF">2019-07-10T13:11:53Z</dcterms:created>
  <dcterms:modified xsi:type="dcterms:W3CDTF">2023-10-16T10:18:16Z</dcterms:modified>
  <cp:category/>
</cp:coreProperties>
</file>